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9.png" ContentType="image/png"/>
  <Override PartName="/ppt/media/image98.png" ContentType="image/png"/>
  <Override PartName="/ppt/media/image102.png" ContentType="image/png"/>
  <Override PartName="/ppt/media/image97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3.png" ContentType="image/png"/>
  <Override PartName="/ppt/media/image32.png" ContentType="image/png"/>
  <Override PartName="/ppt/media/image31.png" ContentType="image/png"/>
  <Override PartName="/ppt/media/image30.png" ContentType="image/png"/>
  <Override PartName="/ppt/media/image89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58.png" ContentType="image/png"/>
  <Override PartName="/ppt/media/image34.png" ContentType="image/png"/>
  <Override PartName="/ppt/media/image14.png" ContentType="image/png"/>
  <Override PartName="/ppt/media/image35.png" ContentType="image/png"/>
  <Override PartName="/ppt/media/image88.png" ContentType="image/png"/>
  <Override PartName="/ppt/media/image36.png" ContentType="image/png"/>
  <Override PartName="/ppt/media/image1.png" ContentType="image/png"/>
  <Override PartName="/ppt/media/image6.jpeg" ContentType="image/jpeg"/>
  <Override PartName="/ppt/media/image51.png" ContentType="image/png"/>
  <Override PartName="/ppt/media/image21.png" ContentType="image/png"/>
  <Override PartName="/ppt/media/image37.png" ContentType="image/png"/>
  <Override PartName="/ppt/media/image2.png" ContentType="image/png"/>
  <Override PartName="/ppt/media/image52.png" ContentType="image/png"/>
  <Override PartName="/ppt/media/image57.png" ContentType="image/png"/>
  <Override PartName="/ppt/media/image22.png" ContentType="image/png"/>
  <Override PartName="/ppt/media/image38.png" ContentType="image/png"/>
  <Override PartName="/ppt/media/image3.png" ContentType="image/png"/>
  <Override PartName="/ppt/media/image17.jpeg" ContentType="image/jpeg"/>
  <Override PartName="/ppt/media/image53.png" ContentType="image/png"/>
  <Override PartName="/ppt/media/image39.png" ContentType="image/png"/>
  <Override PartName="/ppt/media/image4.png" ContentType="image/png"/>
  <Override PartName="/ppt/media/image54.png" ContentType="image/png"/>
  <Override PartName="/ppt/media/image11.png" ContentType="image/png"/>
  <Override PartName="/ppt/media/image13.png" ContentType="image/png"/>
  <Override PartName="/ppt/media/image15.png" ContentType="image/png"/>
  <Override PartName="/ppt/media/image16.png" ContentType="image/png"/>
  <Override PartName="/ppt/media/image91.png" ContentType="image/png"/>
  <Override PartName="/ppt/media/image18.png" ContentType="image/png"/>
  <Override PartName="/ppt/media/image8.png" ContentType="image/png"/>
  <Override PartName="/ppt/media/image93.png" ContentType="image/png"/>
  <Override PartName="/ppt/media/image19.png" ContentType="image/png"/>
  <Override PartName="/ppt/media/image94.png" ContentType="image/png"/>
  <Override PartName="/ppt/media/image90.png" ContentType="image/png"/>
  <Override PartName="/ppt/media/image5.png" ContentType="image/png"/>
  <Override PartName="/ppt/media/image55.png" ContentType="image/png"/>
  <Override PartName="/ppt/media/image20.png" ContentType="image/png"/>
  <Override PartName="/ppt/media/image79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56.png" ContentType="image/png"/>
  <Override PartName="/ppt/media/image59.png" ContentType="image/png"/>
  <Override PartName="/ppt/media/image60.png" ContentType="image/png"/>
  <Override PartName="/ppt/media/image61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65.png" ContentType="image/png"/>
  <Override PartName="/ppt/media/image66.png" ContentType="image/png"/>
  <Override PartName="/ppt/media/image67.png" ContentType="image/png"/>
  <Override PartName="/ppt/media/image68.png" ContentType="image/png"/>
  <Override PartName="/ppt/media/image69.png" ContentType="image/png"/>
  <Override PartName="/ppt/media/image70.png" ContentType="image/png"/>
  <Override PartName="/ppt/media/image71.png" ContentType="image/png"/>
  <Override PartName="/ppt/media/image72.png" ContentType="image/png"/>
  <Override PartName="/ppt/media/image73.png" ContentType="image/png"/>
  <Override PartName="/ppt/media/image74.png" ContentType="image/png"/>
  <Override PartName="/ppt/media/image75.png" ContentType="image/png"/>
  <Override PartName="/ppt/media/image12.gif" ContentType="image/gif"/>
  <Override PartName="/ppt/media/image76.png" ContentType="image/png"/>
  <Override PartName="/ppt/media/image77.png" ContentType="image/png"/>
  <Override PartName="/ppt/media/image78.png" ContentType="image/png"/>
  <Override PartName="/ppt/media/image80.png" ContentType="image/png"/>
  <Override PartName="/ppt/media/image9.jpeg" ContentType="image/jpeg"/>
  <Override PartName="/ppt/media/image81.png" ContentType="image/png"/>
  <Override PartName="/ppt/media/image82.png" ContentType="image/png"/>
  <Override PartName="/ppt/media/image83.png" ContentType="image/png"/>
  <Override PartName="/ppt/media/image84.png" ContentType="image/png"/>
  <Override PartName="/ppt/media/image85.png" ContentType="image/png"/>
  <Override PartName="/ppt/media/image10.jpeg" ContentType="image/jpeg"/>
  <Override PartName="/ppt/media/image86.png" ContentType="image/png"/>
  <Override PartName="/ppt/media/image87.png" ContentType="image/png"/>
  <Override PartName="/ppt/media/image7.png" ContentType="image/png"/>
  <Override PartName="/ppt/media/image92.png" ContentType="image/png"/>
  <Override PartName="/ppt/media/image100.png" ContentType="image/png"/>
  <Override PartName="/ppt/media/image95.png" ContentType="image/png"/>
  <Override PartName="/ppt/media/image101.png" ContentType="image/png"/>
  <Override PartName="/ppt/media/image96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
</Relationships>
</file>

<file path=ppt/media/image1.png>
</file>

<file path=ppt/media/image10.jpeg>
</file>

<file path=ppt/media/image100.png>
</file>

<file path=ppt/media/image101.png>
</file>

<file path=ppt/media/image102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FF683DBA-56C0-4551-A649-78AA29AAEE0F}" type="slidenum"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r>
              <a:rPr b="0" i="1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Consider starting with a story of your vision – how did this come to be?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-&gt; best practices and new standards (</a:t>
            </a:r>
            <a:r>
              <a:rPr b="0" i="1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note to Jacques – please explain Per Device Access Policy (PDAP) for those who may not understand what it means)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#1: Identify IoT devices on your home network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#2: Place a policy around the IoT device that restricts it to a specific function (default is no access)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#3: Monitor for behavioural changes in the device and quarantine at the first sign of change.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9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-&gt; best practices and new standards (</a:t>
            </a:r>
            <a:r>
              <a:rPr b="0" i="1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note to Jacques – please explain Per Device Access Policy (PDAP) for those who may not understand what it means)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#1: Identify IoT devices on your home network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#2: Place a policy around the IoT device that restricts it to a specific function (default is no access)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#3: Monitor for behavioural changes in the device and quarantine at the first sign of change.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High Level MUD &amp; IoT Device Provisioning Workflow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pPr marL="216000" indent="-21456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Gateway provisioning, device discovery, device provisioning must be as simple as possible, intuitive for non experienced users, available as framework for default open source app.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560">
              <a:lnSpc>
                <a:spcPct val="100000"/>
              </a:lnSpc>
            </a:pP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9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0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3" descr=""/>
          <p:cNvPicPr/>
          <p:nvPr/>
        </p:nvPicPr>
        <p:blipFill>
          <a:blip r:embed="rId2"/>
          <a:stretch/>
        </p:blipFill>
        <p:spPr>
          <a:xfrm>
            <a:off x="21600" y="4506480"/>
            <a:ext cx="595440" cy="53244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jpeg"/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5" Type="http://schemas.openxmlformats.org/officeDocument/2006/relationships/image" Target="../media/image12.gif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jpeg"/><Relationship Id="rId11" Type="http://schemas.openxmlformats.org/officeDocument/2006/relationships/image" Target="../media/image18.png"/><Relationship Id="rId1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image" Target="../media/image27.png"/><Relationship Id="rId10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image" Target="../media/image33.png"/><Relationship Id="rId7" Type="http://schemas.openxmlformats.org/officeDocument/2006/relationships/image" Target="../media/image34.png"/><Relationship Id="rId8" Type="http://schemas.openxmlformats.org/officeDocument/2006/relationships/image" Target="../media/image35.png"/><Relationship Id="rId9" Type="http://schemas.openxmlformats.org/officeDocument/2006/relationships/image" Target="../media/image36.png"/><Relationship Id="rId10" Type="http://schemas.openxmlformats.org/officeDocument/2006/relationships/image" Target="../media/image37.png"/><Relationship Id="rId11" Type="http://schemas.openxmlformats.org/officeDocument/2006/relationships/image" Target="../media/image38.png"/><Relationship Id="rId12" Type="http://schemas.openxmlformats.org/officeDocument/2006/relationships/image" Target="../media/image39.png"/><Relationship Id="rId13" Type="http://schemas.openxmlformats.org/officeDocument/2006/relationships/image" Target="../media/image40.png"/><Relationship Id="rId14" Type="http://schemas.openxmlformats.org/officeDocument/2006/relationships/image" Target="../media/image41.png"/><Relationship Id="rId15" Type="http://schemas.openxmlformats.org/officeDocument/2006/relationships/image" Target="../media/image42.png"/><Relationship Id="rId16" Type="http://schemas.openxmlformats.org/officeDocument/2006/relationships/image" Target="../media/image43.png"/><Relationship Id="rId17" Type="http://schemas.openxmlformats.org/officeDocument/2006/relationships/image" Target="../media/image44.png"/><Relationship Id="rId18" Type="http://schemas.openxmlformats.org/officeDocument/2006/relationships/image" Target="../media/image45.png"/><Relationship Id="rId19" Type="http://schemas.openxmlformats.org/officeDocument/2006/relationships/slideLayout" Target="../slideLayouts/slideLayout1.xml"/><Relationship Id="rId20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image" Target="../media/image49.png"/><Relationship Id="rId5" Type="http://schemas.openxmlformats.org/officeDocument/2006/relationships/image" Target="../media/image50.png"/><Relationship Id="rId6" Type="http://schemas.openxmlformats.org/officeDocument/2006/relationships/image" Target="../media/image51.png"/><Relationship Id="rId7" Type="http://schemas.openxmlformats.org/officeDocument/2006/relationships/image" Target="../media/image52.png"/><Relationship Id="rId8" Type="http://schemas.openxmlformats.org/officeDocument/2006/relationships/image" Target="../media/image53.png"/><Relationship Id="rId9" Type="http://schemas.openxmlformats.org/officeDocument/2006/relationships/image" Target="../media/image54.png"/><Relationship Id="rId10" Type="http://schemas.openxmlformats.org/officeDocument/2006/relationships/image" Target="../media/image55.png"/><Relationship Id="rId11" Type="http://schemas.openxmlformats.org/officeDocument/2006/relationships/image" Target="../media/image56.png"/><Relationship Id="rId12" Type="http://schemas.openxmlformats.org/officeDocument/2006/relationships/image" Target="../media/image57.png"/><Relationship Id="rId13" Type="http://schemas.openxmlformats.org/officeDocument/2006/relationships/image" Target="../media/image58.png"/><Relationship Id="rId14" Type="http://schemas.openxmlformats.org/officeDocument/2006/relationships/image" Target="../media/image59.png"/><Relationship Id="rId15" Type="http://schemas.openxmlformats.org/officeDocument/2006/relationships/image" Target="../media/image60.png"/><Relationship Id="rId16" Type="http://schemas.openxmlformats.org/officeDocument/2006/relationships/image" Target="../media/image61.png"/><Relationship Id="rId17" Type="http://schemas.openxmlformats.org/officeDocument/2006/relationships/image" Target="../media/image62.png"/><Relationship Id="rId18" Type="http://schemas.openxmlformats.org/officeDocument/2006/relationships/image" Target="../media/image63.png"/><Relationship Id="rId19" Type="http://schemas.openxmlformats.org/officeDocument/2006/relationships/image" Target="../media/image64.png"/><Relationship Id="rId20" Type="http://schemas.openxmlformats.org/officeDocument/2006/relationships/image" Target="../media/image65.png"/><Relationship Id="rId21" Type="http://schemas.openxmlformats.org/officeDocument/2006/relationships/image" Target="../media/image66.png"/><Relationship Id="rId22" Type="http://schemas.openxmlformats.org/officeDocument/2006/relationships/image" Target="../media/image67.png"/><Relationship Id="rId23" Type="http://schemas.openxmlformats.org/officeDocument/2006/relationships/image" Target="../media/image68.png"/><Relationship Id="rId24" Type="http://schemas.openxmlformats.org/officeDocument/2006/relationships/image" Target="../media/image69.png"/><Relationship Id="rId25" Type="http://schemas.openxmlformats.org/officeDocument/2006/relationships/image" Target="../media/image70.png"/><Relationship Id="rId26" Type="http://schemas.openxmlformats.org/officeDocument/2006/relationships/slideLayout" Target="../slideLayouts/slideLayout1.xml"/><Relationship Id="rId27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image" Target="../media/image72.png"/><Relationship Id="rId3" Type="http://schemas.openxmlformats.org/officeDocument/2006/relationships/image" Target="../media/image73.png"/><Relationship Id="rId4" Type="http://schemas.openxmlformats.org/officeDocument/2006/relationships/image" Target="../media/image74.png"/><Relationship Id="rId5" Type="http://schemas.openxmlformats.org/officeDocument/2006/relationships/image" Target="../media/image75.png"/><Relationship Id="rId6" Type="http://schemas.openxmlformats.org/officeDocument/2006/relationships/image" Target="../media/image76.png"/><Relationship Id="rId7" Type="http://schemas.openxmlformats.org/officeDocument/2006/relationships/image" Target="../media/image77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8.png"/><Relationship Id="rId2" Type="http://schemas.openxmlformats.org/officeDocument/2006/relationships/hyperlink" Target="https://acme.corp/mud/ws1.0.json" TargetMode="External"/><Relationship Id="rId3" Type="http://schemas.openxmlformats.org/officeDocument/2006/relationships/hyperlink" Target="https://acme.corp/" TargetMode="External"/><Relationship Id="rId4" Type="http://schemas.openxmlformats.org/officeDocument/2006/relationships/hyperlink" Target="https://myip/setup" TargetMode="External"/><Relationship Id="rId5" Type="http://schemas.openxmlformats.org/officeDocument/2006/relationships/hyperlink" Target="https://myip/alerts" TargetMode="External"/><Relationship Id="rId6" Type="http://schemas.openxmlformats.org/officeDocument/2006/relationships/image" Target="../media/image79.png"/><Relationship Id="rId7" Type="http://schemas.openxmlformats.org/officeDocument/2006/relationships/image" Target="../media/image80.png"/><Relationship Id="rId8" Type="http://schemas.openxmlformats.org/officeDocument/2006/relationships/image" Target="../media/image81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2.png"/><Relationship Id="rId2" Type="http://schemas.openxmlformats.org/officeDocument/2006/relationships/image" Target="../media/image83.png"/><Relationship Id="rId3" Type="http://schemas.openxmlformats.org/officeDocument/2006/relationships/image" Target="../media/image84.png"/><Relationship Id="rId4" Type="http://schemas.openxmlformats.org/officeDocument/2006/relationships/image" Target="../media/image85.png"/><Relationship Id="rId5" Type="http://schemas.openxmlformats.org/officeDocument/2006/relationships/image" Target="../media/image86.png"/><Relationship Id="rId6" Type="http://schemas.openxmlformats.org/officeDocument/2006/relationships/image" Target="../media/image87.png"/><Relationship Id="rId7" Type="http://schemas.openxmlformats.org/officeDocument/2006/relationships/image" Target="../media/image88.png"/><Relationship Id="rId8" Type="http://schemas.openxmlformats.org/officeDocument/2006/relationships/image" Target="../media/image89.png"/><Relationship Id="rId9" Type="http://schemas.openxmlformats.org/officeDocument/2006/relationships/image" Target="../media/image90.png"/><Relationship Id="rId10" Type="http://schemas.openxmlformats.org/officeDocument/2006/relationships/image" Target="../media/image91.png"/><Relationship Id="rId11" Type="http://schemas.openxmlformats.org/officeDocument/2006/relationships/image" Target="../media/image92.png"/><Relationship Id="rId12" Type="http://schemas.openxmlformats.org/officeDocument/2006/relationships/slideLayout" Target="../slideLayouts/slideLayout1.xml"/><Relationship Id="rId1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3.png"/><Relationship Id="rId2" Type="http://schemas.openxmlformats.org/officeDocument/2006/relationships/image" Target="../media/image94.png"/><Relationship Id="rId3" Type="http://schemas.openxmlformats.org/officeDocument/2006/relationships/image" Target="../media/image95.png"/><Relationship Id="rId4" Type="http://schemas.openxmlformats.org/officeDocument/2006/relationships/image" Target="../media/image96.png"/><Relationship Id="rId5" Type="http://schemas.openxmlformats.org/officeDocument/2006/relationships/image" Target="../media/image97.png"/><Relationship Id="rId6" Type="http://schemas.openxmlformats.org/officeDocument/2006/relationships/image" Target="../media/image98.png"/><Relationship Id="rId7" Type="http://schemas.openxmlformats.org/officeDocument/2006/relationships/image" Target="../media/image99.png"/><Relationship Id="rId8" Type="http://schemas.openxmlformats.org/officeDocument/2006/relationships/image" Target="../media/image100.png"/><Relationship Id="rId9" Type="http://schemas.openxmlformats.org/officeDocument/2006/relationships/image" Target="../media/image101.png"/><Relationship Id="rId10" Type="http://schemas.openxmlformats.org/officeDocument/2006/relationships/image" Target="../media/image102.png"/><Relationship Id="rId11" Type="http://schemas.openxmlformats.org/officeDocument/2006/relationships/slideLayout" Target="../slideLayouts/slideLayout1.xml"/><Relationship Id="rId1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57240" y="4656960"/>
            <a:ext cx="545040" cy="27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CustomShape 2"/>
          <p:cNvSpPr/>
          <p:nvPr/>
        </p:nvSpPr>
        <p:spPr>
          <a:xfrm>
            <a:off x="468000" y="654480"/>
            <a:ext cx="7424640" cy="63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</a:pPr>
            <a:r>
              <a:rPr b="0" lang="en-CA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SECURE HOME GATEWAY PROJECT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8" name="Picture 8" descr=""/>
          <p:cNvPicPr/>
          <p:nvPr/>
        </p:nvPicPr>
        <p:blipFill>
          <a:blip r:embed="rId1"/>
          <a:stretch/>
        </p:blipFill>
        <p:spPr>
          <a:xfrm>
            <a:off x="0" y="-15120"/>
            <a:ext cx="9365400" cy="6243120"/>
          </a:xfrm>
          <a:prstGeom prst="rect">
            <a:avLst/>
          </a:prstGeom>
          <a:ln>
            <a:noFill/>
          </a:ln>
        </p:spPr>
      </p:pic>
      <p:sp>
        <p:nvSpPr>
          <p:cNvPr id="79" name="CustomShape 3"/>
          <p:cNvSpPr/>
          <p:nvPr/>
        </p:nvSpPr>
        <p:spPr>
          <a:xfrm>
            <a:off x="135360" y="310320"/>
            <a:ext cx="6207120" cy="130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CIRA Labs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Secure Home Gateway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Project Vision - 2019</a:t>
            </a:r>
            <a:endParaRPr b="0" lang="en-CA" sz="2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4"/>
          <p:cNvSpPr/>
          <p:nvPr/>
        </p:nvSpPr>
        <p:spPr>
          <a:xfrm>
            <a:off x="366480" y="1784880"/>
            <a:ext cx="4378680" cy="135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spcBef>
                <a:spcPts val="901"/>
              </a:spcBef>
            </a:pPr>
            <a:r>
              <a:rPr b="0" lang="en-CA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May 2019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1" name="" descr=""/>
          <p:cNvPicPr/>
          <p:nvPr/>
        </p:nvPicPr>
        <p:blipFill>
          <a:blip r:embed="rId2"/>
          <a:stretch/>
        </p:blipFill>
        <p:spPr>
          <a:xfrm>
            <a:off x="144000" y="2232000"/>
            <a:ext cx="1850400" cy="1850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430920" y="171000"/>
            <a:ext cx="6263280" cy="625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marL="495000" indent="-495000"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Who am I?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4248000" y="936000"/>
            <a:ext cx="4536000" cy="936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9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Michael Richardson.</a:t>
            </a:r>
            <a:endParaRPr b="0" lang="en-CA" sz="19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9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Internet technologist, doing IP since 1988.  “Garage Entrepreneur”</a:t>
            </a:r>
            <a:endParaRPr b="0" lang="en-CA" sz="19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TextShape 3"/>
          <p:cNvSpPr txBox="1"/>
          <p:nvPr/>
        </p:nvSpPr>
        <p:spPr>
          <a:xfrm>
            <a:off x="72720" y="4680000"/>
            <a:ext cx="3945960" cy="30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#4 at Milkyway Networks (1994-1996)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TextShape 4"/>
          <p:cNvSpPr txBox="1"/>
          <p:nvPr/>
        </p:nvSpPr>
        <p:spPr>
          <a:xfrm>
            <a:off x="5904000" y="4499640"/>
            <a:ext cx="3650400" cy="30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IETF standard security:IPsec/VPN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6330600" y="3744000"/>
            <a:ext cx="1694880" cy="739800"/>
          </a:xfrm>
          <a:prstGeom prst="rect">
            <a:avLst/>
          </a:prstGeom>
          <a:ln>
            <a:noFill/>
          </a:ln>
        </p:spPr>
      </p:pic>
      <p:pic>
        <p:nvPicPr>
          <p:cNvPr id="87" name="" descr=""/>
          <p:cNvPicPr/>
          <p:nvPr/>
        </p:nvPicPr>
        <p:blipFill>
          <a:blip r:embed="rId2"/>
          <a:stretch/>
        </p:blipFill>
        <p:spPr>
          <a:xfrm>
            <a:off x="505800" y="3895920"/>
            <a:ext cx="718200" cy="784080"/>
          </a:xfrm>
          <a:prstGeom prst="rect">
            <a:avLst/>
          </a:prstGeom>
          <a:ln>
            <a:noFill/>
          </a:ln>
        </p:spPr>
      </p:pic>
      <p:sp>
        <p:nvSpPr>
          <p:cNvPr id="88" name="TextShape 5"/>
          <p:cNvSpPr txBox="1"/>
          <p:nvPr/>
        </p:nvSpPr>
        <p:spPr>
          <a:xfrm>
            <a:off x="142560" y="1944000"/>
            <a:ext cx="2305440" cy="316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(1998-2001)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3"/>
          <a:stretch/>
        </p:blipFill>
        <p:spPr>
          <a:xfrm>
            <a:off x="5787000" y="2330640"/>
            <a:ext cx="2685240" cy="582120"/>
          </a:xfrm>
          <a:prstGeom prst="rect">
            <a:avLst/>
          </a:prstGeom>
          <a:ln>
            <a:noFill/>
          </a:ln>
        </p:spPr>
      </p:pic>
      <p:sp>
        <p:nvSpPr>
          <p:cNvPr id="90" name="TextShape 6"/>
          <p:cNvSpPr txBox="1"/>
          <p:nvPr/>
        </p:nvSpPr>
        <p:spPr>
          <a:xfrm>
            <a:off x="5965920" y="2160000"/>
            <a:ext cx="2962080" cy="372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9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FreeS/WAN (2001-2004)</a:t>
            </a:r>
            <a:endParaRPr b="0" lang="en-CA" sz="19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TextShape 7"/>
          <p:cNvSpPr txBox="1"/>
          <p:nvPr/>
        </p:nvSpPr>
        <p:spPr>
          <a:xfrm>
            <a:off x="2769120" y="1705680"/>
            <a:ext cx="360" cy="427320"/>
          </a:xfrm>
          <a:prstGeom prst="rect">
            <a:avLst/>
          </a:prstGeom>
          <a:noFill/>
          <a:ln>
            <a:noFill/>
          </a:ln>
        </p:spPr>
      </p:sp>
      <p:pic>
        <p:nvPicPr>
          <p:cNvPr id="92" name="" descr=""/>
          <p:cNvPicPr/>
          <p:nvPr/>
        </p:nvPicPr>
        <p:blipFill>
          <a:blip r:embed="rId4"/>
          <a:stretch/>
        </p:blipFill>
        <p:spPr>
          <a:xfrm>
            <a:off x="142560" y="1656000"/>
            <a:ext cx="2325960" cy="317160"/>
          </a:xfrm>
          <a:prstGeom prst="rect">
            <a:avLst/>
          </a:prstGeom>
          <a:ln>
            <a:noFill/>
          </a:ln>
        </p:spPr>
      </p:pic>
      <p:sp>
        <p:nvSpPr>
          <p:cNvPr id="93" name="TextShape 8"/>
          <p:cNvSpPr txBox="1"/>
          <p:nvPr/>
        </p:nvSpPr>
        <p:spPr>
          <a:xfrm>
            <a:off x="4246200" y="3409560"/>
            <a:ext cx="2377800" cy="1783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RFC4322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RFC4025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RFC5386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RFC8415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RFC7416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RFC8366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BRSKI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constrained-BRSKI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4" name="" descr=""/>
          <p:cNvPicPr/>
          <p:nvPr/>
        </p:nvPicPr>
        <p:blipFill>
          <a:blip r:embed="rId5"/>
          <a:stretch/>
        </p:blipFill>
        <p:spPr>
          <a:xfrm>
            <a:off x="216000" y="720000"/>
            <a:ext cx="951120" cy="475200"/>
          </a:xfrm>
          <a:prstGeom prst="rect">
            <a:avLst/>
          </a:prstGeom>
          <a:ln>
            <a:noFill/>
          </a:ln>
        </p:spPr>
      </p:pic>
      <p:sp>
        <p:nvSpPr>
          <p:cNvPr id="95" name="TextShape 9"/>
          <p:cNvSpPr txBox="1"/>
          <p:nvPr/>
        </p:nvSpPr>
        <p:spPr>
          <a:xfrm>
            <a:off x="141840" y="1080000"/>
            <a:ext cx="3026160" cy="30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Xelerance Corp 2003-2007,2014-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6"/>
          <a:stretch/>
        </p:blipFill>
        <p:spPr>
          <a:xfrm>
            <a:off x="2664000" y="3665880"/>
            <a:ext cx="1303200" cy="726120"/>
          </a:xfrm>
          <a:prstGeom prst="rect">
            <a:avLst/>
          </a:prstGeom>
          <a:ln>
            <a:noFill/>
          </a:ln>
        </p:spPr>
      </p:pic>
      <p:sp>
        <p:nvSpPr>
          <p:cNvPr id="97" name="TextShape 10"/>
          <p:cNvSpPr txBox="1"/>
          <p:nvPr/>
        </p:nvSpPr>
        <p:spPr>
          <a:xfrm>
            <a:off x="1962720" y="3351240"/>
            <a:ext cx="199728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ROLL – RFC6550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2012-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7"/>
          <a:stretch/>
        </p:blipFill>
        <p:spPr>
          <a:xfrm>
            <a:off x="5113440" y="86040"/>
            <a:ext cx="3454560" cy="710280"/>
          </a:xfrm>
          <a:prstGeom prst="rect">
            <a:avLst/>
          </a:prstGeom>
          <a:ln>
            <a:noFill/>
          </a:ln>
        </p:spPr>
      </p:pic>
      <p:sp>
        <p:nvSpPr>
          <p:cNvPr id="99" name="TextShape 11"/>
          <p:cNvSpPr txBox="1"/>
          <p:nvPr/>
        </p:nvSpPr>
        <p:spPr>
          <a:xfrm>
            <a:off x="8093160" y="720000"/>
            <a:ext cx="7628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1996-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8"/>
          <a:stretch/>
        </p:blipFill>
        <p:spPr>
          <a:xfrm>
            <a:off x="1603440" y="2294280"/>
            <a:ext cx="1913400" cy="421560"/>
          </a:xfrm>
          <a:prstGeom prst="rect">
            <a:avLst/>
          </a:prstGeom>
          <a:ln>
            <a:noFill/>
          </a:ln>
        </p:spPr>
      </p:pic>
      <p:pic>
        <p:nvPicPr>
          <p:cNvPr id="101" name="" descr=""/>
          <p:cNvPicPr/>
          <p:nvPr/>
        </p:nvPicPr>
        <p:blipFill>
          <a:blip r:embed="rId9"/>
          <a:stretch/>
        </p:blipFill>
        <p:spPr>
          <a:xfrm>
            <a:off x="144000" y="2448000"/>
            <a:ext cx="808200" cy="655200"/>
          </a:xfrm>
          <a:prstGeom prst="rect">
            <a:avLst/>
          </a:prstGeom>
          <a:ln>
            <a:noFill/>
          </a:ln>
        </p:spPr>
      </p:pic>
      <p:sp>
        <p:nvSpPr>
          <p:cNvPr id="102" name="TextShape 12"/>
          <p:cNvSpPr txBox="1"/>
          <p:nvPr/>
        </p:nvSpPr>
        <p:spPr>
          <a:xfrm>
            <a:off x="142560" y="3035160"/>
            <a:ext cx="2305440" cy="316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(2007-2009)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TextShape 13"/>
          <p:cNvSpPr txBox="1"/>
          <p:nvPr/>
        </p:nvSpPr>
        <p:spPr>
          <a:xfrm>
            <a:off x="1733760" y="2716920"/>
            <a:ext cx="2305440" cy="316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2009-2017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4" name="" descr=""/>
          <p:cNvPicPr/>
          <p:nvPr/>
        </p:nvPicPr>
        <p:blipFill>
          <a:blip r:embed="rId10"/>
          <a:stretch/>
        </p:blipFill>
        <p:spPr>
          <a:xfrm>
            <a:off x="4039200" y="2248200"/>
            <a:ext cx="812160" cy="487800"/>
          </a:xfrm>
          <a:prstGeom prst="rect">
            <a:avLst/>
          </a:prstGeom>
          <a:ln>
            <a:noFill/>
          </a:ln>
        </p:spPr>
      </p:pic>
      <p:pic>
        <p:nvPicPr>
          <p:cNvPr id="105" name="" descr=""/>
          <p:cNvPicPr/>
          <p:nvPr/>
        </p:nvPicPr>
        <p:blipFill>
          <a:blip r:embed="rId11"/>
          <a:stretch/>
        </p:blipFill>
        <p:spPr>
          <a:xfrm>
            <a:off x="3816000" y="2571480"/>
            <a:ext cx="469080" cy="380520"/>
          </a:xfrm>
          <a:prstGeom prst="rect">
            <a:avLst/>
          </a:prstGeom>
          <a:ln>
            <a:noFill/>
          </a:ln>
        </p:spPr>
      </p:pic>
      <p:sp>
        <p:nvSpPr>
          <p:cNvPr id="106" name="TextShape 14"/>
          <p:cNvSpPr txBox="1"/>
          <p:nvPr/>
        </p:nvSpPr>
        <p:spPr>
          <a:xfrm>
            <a:off x="4248000" y="2565720"/>
            <a:ext cx="1238040" cy="386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BRSKI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 flipH="1">
            <a:off x="6677280" y="2575440"/>
            <a:ext cx="192600" cy="502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c8102e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8" name="CustomShape 2"/>
          <p:cNvSpPr/>
          <p:nvPr/>
        </p:nvSpPr>
        <p:spPr>
          <a:xfrm flipH="1">
            <a:off x="6677280" y="2790000"/>
            <a:ext cx="495000" cy="292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c8102e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9" name="CustomShape 3"/>
          <p:cNvSpPr/>
          <p:nvPr/>
        </p:nvSpPr>
        <p:spPr>
          <a:xfrm flipH="1" flipV="1">
            <a:off x="6677280" y="3082680"/>
            <a:ext cx="209880" cy="37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c8102e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10" name="CustomShape 4"/>
          <p:cNvSpPr/>
          <p:nvPr/>
        </p:nvSpPr>
        <p:spPr>
          <a:xfrm flipH="1" flipV="1">
            <a:off x="6677280" y="3077640"/>
            <a:ext cx="486720" cy="187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c8102e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11" name="CustomShape 5"/>
          <p:cNvSpPr/>
          <p:nvPr/>
        </p:nvSpPr>
        <p:spPr>
          <a:xfrm>
            <a:off x="619200" y="0"/>
            <a:ext cx="8179920" cy="101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Project Evolution – From Idea in late 2016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6"/>
          <p:cNvSpPr/>
          <p:nvPr/>
        </p:nvSpPr>
        <p:spPr>
          <a:xfrm>
            <a:off x="54000" y="4650480"/>
            <a:ext cx="545040" cy="27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7"/>
          <p:cNvSpPr/>
          <p:nvPr/>
        </p:nvSpPr>
        <p:spPr>
          <a:xfrm>
            <a:off x="3887640" y="1134360"/>
            <a:ext cx="2232360" cy="80208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Need security access controls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8"/>
          <p:cNvSpPr/>
          <p:nvPr/>
        </p:nvSpPr>
        <p:spPr>
          <a:xfrm>
            <a:off x="2514240" y="4132440"/>
            <a:ext cx="4705560" cy="80208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Need a new framework to prevent lightbulbs from killing the internet!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9"/>
          <p:cNvSpPr/>
          <p:nvPr/>
        </p:nvSpPr>
        <p:spPr>
          <a:xfrm>
            <a:off x="6518520" y="1120680"/>
            <a:ext cx="1755360" cy="80208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Has to be easy to use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Picture 19" descr=""/>
          <p:cNvPicPr/>
          <p:nvPr/>
        </p:nvPicPr>
        <p:blipFill>
          <a:blip r:embed="rId1"/>
          <a:stretch/>
        </p:blipFill>
        <p:spPr>
          <a:xfrm>
            <a:off x="5311080" y="2493360"/>
            <a:ext cx="794520" cy="789480"/>
          </a:xfrm>
          <a:prstGeom prst="rect">
            <a:avLst/>
          </a:prstGeom>
          <a:ln>
            <a:noFill/>
          </a:ln>
        </p:spPr>
      </p:pic>
      <p:pic>
        <p:nvPicPr>
          <p:cNvPr id="117" name="Picture 20" descr=""/>
          <p:cNvPicPr/>
          <p:nvPr/>
        </p:nvPicPr>
        <p:blipFill>
          <a:blip r:embed="rId2"/>
          <a:stretch/>
        </p:blipFill>
        <p:spPr>
          <a:xfrm>
            <a:off x="7204320" y="2815560"/>
            <a:ext cx="509400" cy="502560"/>
          </a:xfrm>
          <a:prstGeom prst="rect">
            <a:avLst/>
          </a:prstGeom>
          <a:ln>
            <a:noFill/>
          </a:ln>
        </p:spPr>
      </p:pic>
      <p:pic>
        <p:nvPicPr>
          <p:cNvPr id="118" name="Picture 21" descr=""/>
          <p:cNvPicPr/>
          <p:nvPr/>
        </p:nvPicPr>
        <p:blipFill>
          <a:blip r:embed="rId3"/>
          <a:stretch/>
        </p:blipFill>
        <p:spPr>
          <a:xfrm>
            <a:off x="3261240" y="2575440"/>
            <a:ext cx="1008360" cy="1008360"/>
          </a:xfrm>
          <a:prstGeom prst="rect">
            <a:avLst/>
          </a:prstGeom>
          <a:ln>
            <a:noFill/>
          </a:ln>
        </p:spPr>
      </p:pic>
      <p:sp>
        <p:nvSpPr>
          <p:cNvPr id="119" name="CustomShape 10"/>
          <p:cNvSpPr/>
          <p:nvPr/>
        </p:nvSpPr>
        <p:spPr>
          <a:xfrm flipH="1">
            <a:off x="6069960" y="3067920"/>
            <a:ext cx="11300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c8102e"/>
            </a:solidFill>
            <a:round/>
            <a:tailEnd len="med" type="triangle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20" name="CustomShape 11"/>
          <p:cNvSpPr/>
          <p:nvPr/>
        </p:nvSpPr>
        <p:spPr>
          <a:xfrm flipH="1">
            <a:off x="4384080" y="3058920"/>
            <a:ext cx="859320" cy="6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c8102e"/>
            </a:solidFill>
            <a:round/>
            <a:tailEnd len="med" type="triangle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21" name="CustomShape 12"/>
          <p:cNvSpPr/>
          <p:nvPr/>
        </p:nvSpPr>
        <p:spPr>
          <a:xfrm>
            <a:off x="1328400" y="1117800"/>
            <a:ext cx="2232360" cy="80208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In the home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Gateway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13"/>
          <p:cNvSpPr/>
          <p:nvPr/>
        </p:nvSpPr>
        <p:spPr>
          <a:xfrm>
            <a:off x="4538880" y="2606400"/>
            <a:ext cx="5101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x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14"/>
          <p:cNvSpPr/>
          <p:nvPr/>
        </p:nvSpPr>
        <p:spPr>
          <a:xfrm>
            <a:off x="6265080" y="2625480"/>
            <a:ext cx="5101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x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4" name="Picture 30" descr=""/>
          <p:cNvPicPr/>
          <p:nvPr/>
        </p:nvPicPr>
        <p:blipFill>
          <a:blip r:embed="rId4"/>
          <a:stretch/>
        </p:blipFill>
        <p:spPr>
          <a:xfrm>
            <a:off x="7101000" y="2364120"/>
            <a:ext cx="509400" cy="502560"/>
          </a:xfrm>
          <a:prstGeom prst="rect">
            <a:avLst/>
          </a:prstGeom>
          <a:ln>
            <a:noFill/>
          </a:ln>
        </p:spPr>
      </p:pic>
      <p:pic>
        <p:nvPicPr>
          <p:cNvPr id="125" name="Picture 31" descr=""/>
          <p:cNvPicPr/>
          <p:nvPr/>
        </p:nvPicPr>
        <p:blipFill>
          <a:blip r:embed="rId5"/>
          <a:stretch/>
        </p:blipFill>
        <p:spPr>
          <a:xfrm>
            <a:off x="6770880" y="2089800"/>
            <a:ext cx="509400" cy="502560"/>
          </a:xfrm>
          <a:prstGeom prst="rect">
            <a:avLst/>
          </a:prstGeom>
          <a:ln>
            <a:noFill/>
          </a:ln>
        </p:spPr>
      </p:pic>
      <p:pic>
        <p:nvPicPr>
          <p:cNvPr id="126" name="Picture 32" descr=""/>
          <p:cNvPicPr/>
          <p:nvPr/>
        </p:nvPicPr>
        <p:blipFill>
          <a:blip r:embed="rId6"/>
          <a:stretch/>
        </p:blipFill>
        <p:spPr>
          <a:xfrm>
            <a:off x="7101000" y="3211560"/>
            <a:ext cx="509400" cy="502560"/>
          </a:xfrm>
          <a:prstGeom prst="rect">
            <a:avLst/>
          </a:prstGeom>
          <a:ln>
            <a:noFill/>
          </a:ln>
        </p:spPr>
      </p:pic>
      <p:pic>
        <p:nvPicPr>
          <p:cNvPr id="127" name="Picture 33" descr=""/>
          <p:cNvPicPr/>
          <p:nvPr/>
        </p:nvPicPr>
        <p:blipFill>
          <a:blip r:embed="rId7"/>
          <a:stretch/>
        </p:blipFill>
        <p:spPr>
          <a:xfrm>
            <a:off x="6770880" y="3421080"/>
            <a:ext cx="509400" cy="502560"/>
          </a:xfrm>
          <a:prstGeom prst="rect">
            <a:avLst/>
          </a:prstGeom>
          <a:ln>
            <a:noFill/>
          </a:ln>
        </p:spPr>
      </p:pic>
      <p:sp>
        <p:nvSpPr>
          <p:cNvPr id="128" name="CustomShape 15"/>
          <p:cNvSpPr/>
          <p:nvPr/>
        </p:nvSpPr>
        <p:spPr>
          <a:xfrm>
            <a:off x="5441400" y="3134880"/>
            <a:ext cx="47664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?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16"/>
          <p:cNvSpPr/>
          <p:nvPr/>
        </p:nvSpPr>
        <p:spPr>
          <a:xfrm>
            <a:off x="327600" y="2682720"/>
            <a:ext cx="2232360" cy="80208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MIRAI Dyn Attack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October 2016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17"/>
          <p:cNvSpPr/>
          <p:nvPr/>
        </p:nvSpPr>
        <p:spPr>
          <a:xfrm>
            <a:off x="720720" y="1675440"/>
            <a:ext cx="505080" cy="818640"/>
          </a:xfrm>
          <a:custGeom>
            <a:avLst/>
            <a:gdLst/>
            <a:ahLst/>
            <a:rect l="l" t="t" r="r" b="b"/>
            <a:pathLst>
              <a:path w="507258" h="820957">
                <a:moveTo>
                  <a:pt x="0" y="820957"/>
                </a:moveTo>
                <a:cubicBezTo>
                  <a:pt x="14461" y="639078"/>
                  <a:pt x="28923" y="457199"/>
                  <a:pt x="113466" y="320373"/>
                </a:cubicBezTo>
                <a:cubicBezTo>
                  <a:pt x="198009" y="183547"/>
                  <a:pt x="352633" y="91773"/>
                  <a:pt x="507258" y="0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1" name="CustomShape 18"/>
          <p:cNvSpPr/>
          <p:nvPr/>
        </p:nvSpPr>
        <p:spPr>
          <a:xfrm>
            <a:off x="3023640" y="720360"/>
            <a:ext cx="1312560" cy="252000"/>
          </a:xfrm>
          <a:custGeom>
            <a:avLst/>
            <a:gdLst/>
            <a:ahLst/>
            <a:rect l="l" t="t" r="r" b="b"/>
            <a:pathLst>
              <a:path w="1314867" h="254159">
                <a:moveTo>
                  <a:pt x="0" y="200763"/>
                </a:moveTo>
                <a:cubicBezTo>
                  <a:pt x="224150" y="96197"/>
                  <a:pt x="448301" y="-8369"/>
                  <a:pt x="667445" y="530"/>
                </a:cubicBezTo>
                <a:cubicBezTo>
                  <a:pt x="886589" y="9429"/>
                  <a:pt x="1100728" y="131794"/>
                  <a:pt x="1314867" y="254159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2" name="CustomShape 19"/>
          <p:cNvSpPr/>
          <p:nvPr/>
        </p:nvSpPr>
        <p:spPr>
          <a:xfrm>
            <a:off x="5576760" y="731880"/>
            <a:ext cx="1312560" cy="252000"/>
          </a:xfrm>
          <a:custGeom>
            <a:avLst/>
            <a:gdLst/>
            <a:ahLst/>
            <a:rect l="l" t="t" r="r" b="b"/>
            <a:pathLst>
              <a:path w="1314867" h="254159">
                <a:moveTo>
                  <a:pt x="0" y="200763"/>
                </a:moveTo>
                <a:cubicBezTo>
                  <a:pt x="224150" y="96197"/>
                  <a:pt x="448301" y="-8369"/>
                  <a:pt x="667445" y="530"/>
                </a:cubicBezTo>
                <a:cubicBezTo>
                  <a:pt x="886589" y="9429"/>
                  <a:pt x="1100728" y="131794"/>
                  <a:pt x="1314867" y="254159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3" name="CustomShape 20"/>
          <p:cNvSpPr/>
          <p:nvPr/>
        </p:nvSpPr>
        <p:spPr>
          <a:xfrm>
            <a:off x="7415280" y="1995840"/>
            <a:ext cx="1193400" cy="2527560"/>
          </a:xfrm>
          <a:custGeom>
            <a:avLst/>
            <a:gdLst/>
            <a:ahLst/>
            <a:rect l="l" t="t" r="r" b="b"/>
            <a:pathLst>
              <a:path w="1195466" h="2529618">
                <a:moveTo>
                  <a:pt x="867679" y="0"/>
                </a:moveTo>
                <a:cubicBezTo>
                  <a:pt x="1080149" y="653540"/>
                  <a:pt x="1292619" y="1307081"/>
                  <a:pt x="1148006" y="1728684"/>
                </a:cubicBezTo>
                <a:cubicBezTo>
                  <a:pt x="1003393" y="2150287"/>
                  <a:pt x="501696" y="2339952"/>
                  <a:pt x="0" y="2529618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34" name="Picture 2" descr=""/>
          <p:cNvPicPr/>
          <p:nvPr/>
        </p:nvPicPr>
        <p:blipFill>
          <a:blip r:embed="rId8"/>
          <a:stretch/>
        </p:blipFill>
        <p:spPr>
          <a:xfrm>
            <a:off x="452160" y="3695400"/>
            <a:ext cx="1956600" cy="1102680"/>
          </a:xfrm>
          <a:prstGeom prst="rect">
            <a:avLst/>
          </a:prstGeom>
          <a:ln>
            <a:noFill/>
          </a:ln>
        </p:spPr>
      </p:pic>
      <p:pic>
        <p:nvPicPr>
          <p:cNvPr id="135" name="" descr=""/>
          <p:cNvPicPr/>
          <p:nvPr/>
        </p:nvPicPr>
        <p:blipFill>
          <a:blip r:embed="rId9"/>
          <a:stretch/>
        </p:blipFill>
        <p:spPr>
          <a:xfrm>
            <a:off x="0" y="451800"/>
            <a:ext cx="1130400" cy="1130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619200" y="0"/>
            <a:ext cx="8179920" cy="101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How networks are weaponized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57240" y="4656960"/>
            <a:ext cx="545040" cy="27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3"/>
          <p:cNvSpPr/>
          <p:nvPr/>
        </p:nvSpPr>
        <p:spPr>
          <a:xfrm>
            <a:off x="31680" y="1388520"/>
            <a:ext cx="18252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4"/>
          <p:cNvSpPr/>
          <p:nvPr/>
        </p:nvSpPr>
        <p:spPr>
          <a:xfrm>
            <a:off x="4752000" y="1050120"/>
            <a:ext cx="969840" cy="110880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0" name="Picture 33" descr=""/>
          <p:cNvPicPr/>
          <p:nvPr/>
        </p:nvPicPr>
        <p:blipFill>
          <a:blip r:embed="rId1"/>
          <a:stretch/>
        </p:blipFill>
        <p:spPr>
          <a:xfrm>
            <a:off x="4860000" y="1122120"/>
            <a:ext cx="794520" cy="789480"/>
          </a:xfrm>
          <a:prstGeom prst="rect">
            <a:avLst/>
          </a:prstGeom>
          <a:ln>
            <a:noFill/>
          </a:ln>
        </p:spPr>
      </p:pic>
      <p:pic>
        <p:nvPicPr>
          <p:cNvPr id="141" name="Picture 74" descr=""/>
          <p:cNvPicPr/>
          <p:nvPr/>
        </p:nvPicPr>
        <p:blipFill>
          <a:blip r:embed="rId2"/>
          <a:stretch/>
        </p:blipFill>
        <p:spPr>
          <a:xfrm>
            <a:off x="5225400" y="1604160"/>
            <a:ext cx="177480" cy="177480"/>
          </a:xfrm>
          <a:prstGeom prst="rect">
            <a:avLst/>
          </a:prstGeom>
          <a:ln>
            <a:noFill/>
          </a:ln>
        </p:spPr>
      </p:pic>
      <p:pic>
        <p:nvPicPr>
          <p:cNvPr id="142" name="" descr=""/>
          <p:cNvPicPr/>
          <p:nvPr/>
        </p:nvPicPr>
        <p:blipFill>
          <a:blip r:embed="rId3"/>
          <a:stretch/>
        </p:blipFill>
        <p:spPr>
          <a:xfrm>
            <a:off x="6624000" y="720000"/>
            <a:ext cx="733320" cy="1078200"/>
          </a:xfrm>
          <a:prstGeom prst="rect">
            <a:avLst/>
          </a:prstGeom>
          <a:ln>
            <a:noFill/>
          </a:ln>
        </p:spPr>
      </p:pic>
      <p:sp>
        <p:nvSpPr>
          <p:cNvPr id="143" name="Line 5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6"/>
          <p:cNvSpPr/>
          <p:nvPr/>
        </p:nvSpPr>
        <p:spPr>
          <a:xfrm>
            <a:off x="4307040" y="1234080"/>
            <a:ext cx="552240" cy="282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7"/>
          <p:cNvSpPr/>
          <p:nvPr/>
        </p:nvSpPr>
        <p:spPr>
          <a:xfrm>
            <a:off x="3600000" y="648000"/>
            <a:ext cx="128160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Wide-open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UPnP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4"/>
          <a:stretch/>
        </p:blipFill>
        <p:spPr>
          <a:xfrm>
            <a:off x="2592000" y="648000"/>
            <a:ext cx="374040" cy="520200"/>
          </a:xfrm>
          <a:prstGeom prst="rect">
            <a:avLst/>
          </a:prstGeom>
          <a:ln>
            <a:noFill/>
          </a:ln>
        </p:spPr>
      </p:pic>
      <p:sp>
        <p:nvSpPr>
          <p:cNvPr id="147" name="CustomShape 8"/>
          <p:cNvSpPr/>
          <p:nvPr/>
        </p:nvSpPr>
        <p:spPr>
          <a:xfrm>
            <a:off x="2643480" y="936000"/>
            <a:ext cx="3979800" cy="668160"/>
          </a:xfrm>
          <a:custGeom>
            <a:avLst/>
            <a:gdLst/>
            <a:ahLst/>
            <a:rect l="l" t="t" r="r" b="b"/>
            <a:pathLst>
              <a:path w="11058" h="1859">
                <a:moveTo>
                  <a:pt x="657" y="0"/>
                </a:moveTo>
                <a:cubicBezTo>
                  <a:pt x="5200" y="0"/>
                  <a:pt x="0" y="1858"/>
                  <a:pt x="11057" y="1858"/>
                </a:cubicBezTo>
              </a:path>
            </a:pathLst>
          </a:custGeom>
          <a:noFill/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CustomShape 9"/>
          <p:cNvSpPr/>
          <p:nvPr/>
        </p:nvSpPr>
        <p:spPr>
          <a:xfrm>
            <a:off x="2910600" y="1080000"/>
            <a:ext cx="1048320" cy="34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ATTACK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9" name="" descr=""/>
          <p:cNvPicPr/>
          <p:nvPr/>
        </p:nvPicPr>
        <p:blipFill>
          <a:blip r:embed="rId5"/>
          <a:stretch/>
        </p:blipFill>
        <p:spPr>
          <a:xfrm>
            <a:off x="7040880" y="630720"/>
            <a:ext cx="374040" cy="520200"/>
          </a:xfrm>
          <a:prstGeom prst="rect">
            <a:avLst/>
          </a:prstGeom>
          <a:ln>
            <a:noFill/>
          </a:ln>
        </p:spPr>
      </p:pic>
      <p:sp>
        <p:nvSpPr>
          <p:cNvPr id="150" name="CustomShape 10"/>
          <p:cNvSpPr/>
          <p:nvPr/>
        </p:nvSpPr>
        <p:spPr>
          <a:xfrm>
            <a:off x="5544000" y="2596680"/>
            <a:ext cx="648000" cy="74088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1" name="" descr=""/>
          <p:cNvPicPr/>
          <p:nvPr/>
        </p:nvPicPr>
        <p:blipFill>
          <a:blip r:embed="rId6"/>
          <a:stretch/>
        </p:blipFill>
        <p:spPr>
          <a:xfrm>
            <a:off x="6795360" y="2376000"/>
            <a:ext cx="489960" cy="720360"/>
          </a:xfrm>
          <a:prstGeom prst="rect">
            <a:avLst/>
          </a:prstGeom>
          <a:ln>
            <a:noFill/>
          </a:ln>
        </p:spPr>
      </p:pic>
      <p:pic>
        <p:nvPicPr>
          <p:cNvPr id="152" name="Picture 33" descr=""/>
          <p:cNvPicPr/>
          <p:nvPr/>
        </p:nvPicPr>
        <p:blipFill>
          <a:blip r:embed="rId7"/>
          <a:stretch/>
        </p:blipFill>
        <p:spPr>
          <a:xfrm>
            <a:off x="5637960" y="2665800"/>
            <a:ext cx="482400" cy="527400"/>
          </a:xfrm>
          <a:prstGeom prst="rect">
            <a:avLst/>
          </a:prstGeom>
          <a:ln>
            <a:noFill/>
          </a:ln>
        </p:spPr>
      </p:pic>
      <p:pic>
        <p:nvPicPr>
          <p:cNvPr id="153" name="Picture 74" descr=""/>
          <p:cNvPicPr/>
          <p:nvPr/>
        </p:nvPicPr>
        <p:blipFill>
          <a:blip r:embed="rId8"/>
          <a:stretch/>
        </p:blipFill>
        <p:spPr>
          <a:xfrm>
            <a:off x="5880960" y="2978640"/>
            <a:ext cx="118080" cy="118440"/>
          </a:xfrm>
          <a:prstGeom prst="rect">
            <a:avLst/>
          </a:prstGeom>
          <a:ln>
            <a:noFill/>
          </a:ln>
        </p:spPr>
      </p:pic>
      <p:sp>
        <p:nvSpPr>
          <p:cNvPr id="154" name="Line 11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12"/>
          <p:cNvSpPr/>
          <p:nvPr/>
        </p:nvSpPr>
        <p:spPr>
          <a:xfrm>
            <a:off x="5601600" y="3532680"/>
            <a:ext cx="648000" cy="74088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6" name="" descr=""/>
          <p:cNvPicPr/>
          <p:nvPr/>
        </p:nvPicPr>
        <p:blipFill>
          <a:blip r:embed="rId9"/>
          <a:stretch/>
        </p:blipFill>
        <p:spPr>
          <a:xfrm>
            <a:off x="6852960" y="3312000"/>
            <a:ext cx="489960" cy="720360"/>
          </a:xfrm>
          <a:prstGeom prst="rect">
            <a:avLst/>
          </a:prstGeom>
          <a:ln>
            <a:noFill/>
          </a:ln>
        </p:spPr>
      </p:pic>
      <p:pic>
        <p:nvPicPr>
          <p:cNvPr id="157" name="Picture 33" descr=""/>
          <p:cNvPicPr/>
          <p:nvPr/>
        </p:nvPicPr>
        <p:blipFill>
          <a:blip r:embed="rId10"/>
          <a:stretch/>
        </p:blipFill>
        <p:spPr>
          <a:xfrm>
            <a:off x="5695560" y="3601800"/>
            <a:ext cx="482400" cy="527400"/>
          </a:xfrm>
          <a:prstGeom prst="rect">
            <a:avLst/>
          </a:prstGeom>
          <a:ln>
            <a:noFill/>
          </a:ln>
        </p:spPr>
      </p:pic>
      <p:pic>
        <p:nvPicPr>
          <p:cNvPr id="158" name="Picture 74" descr=""/>
          <p:cNvPicPr/>
          <p:nvPr/>
        </p:nvPicPr>
        <p:blipFill>
          <a:blip r:embed="rId11"/>
          <a:stretch/>
        </p:blipFill>
        <p:spPr>
          <a:xfrm>
            <a:off x="5938560" y="3914640"/>
            <a:ext cx="118080" cy="118440"/>
          </a:xfrm>
          <a:prstGeom prst="rect">
            <a:avLst/>
          </a:prstGeom>
          <a:ln>
            <a:noFill/>
          </a:ln>
        </p:spPr>
      </p:pic>
      <p:sp>
        <p:nvSpPr>
          <p:cNvPr id="159" name="Line 13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14"/>
          <p:cNvSpPr/>
          <p:nvPr/>
        </p:nvSpPr>
        <p:spPr>
          <a:xfrm>
            <a:off x="5616000" y="4370040"/>
            <a:ext cx="648000" cy="74088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1" name="" descr=""/>
          <p:cNvPicPr/>
          <p:nvPr/>
        </p:nvPicPr>
        <p:blipFill>
          <a:blip r:embed="rId12"/>
          <a:stretch/>
        </p:blipFill>
        <p:spPr>
          <a:xfrm>
            <a:off x="6867360" y="4149360"/>
            <a:ext cx="489960" cy="720360"/>
          </a:xfrm>
          <a:prstGeom prst="rect">
            <a:avLst/>
          </a:prstGeom>
          <a:ln>
            <a:noFill/>
          </a:ln>
        </p:spPr>
      </p:pic>
      <p:pic>
        <p:nvPicPr>
          <p:cNvPr id="162" name="Picture 33" descr=""/>
          <p:cNvPicPr/>
          <p:nvPr/>
        </p:nvPicPr>
        <p:blipFill>
          <a:blip r:embed="rId13"/>
          <a:stretch/>
        </p:blipFill>
        <p:spPr>
          <a:xfrm>
            <a:off x="5709960" y="4439160"/>
            <a:ext cx="482400" cy="527400"/>
          </a:xfrm>
          <a:prstGeom prst="rect">
            <a:avLst/>
          </a:prstGeom>
          <a:ln>
            <a:noFill/>
          </a:ln>
        </p:spPr>
      </p:pic>
      <p:pic>
        <p:nvPicPr>
          <p:cNvPr id="163" name="Picture 74" descr=""/>
          <p:cNvPicPr/>
          <p:nvPr/>
        </p:nvPicPr>
        <p:blipFill>
          <a:blip r:embed="rId14"/>
          <a:stretch/>
        </p:blipFill>
        <p:spPr>
          <a:xfrm>
            <a:off x="5952960" y="4752000"/>
            <a:ext cx="118080" cy="118440"/>
          </a:xfrm>
          <a:prstGeom prst="rect">
            <a:avLst/>
          </a:prstGeom>
          <a:ln>
            <a:noFill/>
          </a:ln>
        </p:spPr>
      </p:pic>
      <p:sp>
        <p:nvSpPr>
          <p:cNvPr id="164" name="Line 15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165" name="" descr=""/>
          <p:cNvPicPr/>
          <p:nvPr/>
        </p:nvPicPr>
        <p:blipFill>
          <a:blip r:embed="rId15"/>
          <a:stretch/>
        </p:blipFill>
        <p:spPr>
          <a:xfrm>
            <a:off x="7040880" y="2304000"/>
            <a:ext cx="374040" cy="520200"/>
          </a:xfrm>
          <a:prstGeom prst="rect">
            <a:avLst/>
          </a:prstGeom>
          <a:ln>
            <a:noFill/>
          </a:ln>
        </p:spPr>
      </p:pic>
      <p:pic>
        <p:nvPicPr>
          <p:cNvPr id="166" name="" descr=""/>
          <p:cNvPicPr/>
          <p:nvPr/>
        </p:nvPicPr>
        <p:blipFill>
          <a:blip r:embed="rId16"/>
          <a:stretch/>
        </p:blipFill>
        <p:spPr>
          <a:xfrm>
            <a:off x="7040880" y="3222720"/>
            <a:ext cx="374040" cy="520200"/>
          </a:xfrm>
          <a:prstGeom prst="rect">
            <a:avLst/>
          </a:prstGeom>
          <a:ln>
            <a:noFill/>
          </a:ln>
        </p:spPr>
      </p:pic>
      <p:pic>
        <p:nvPicPr>
          <p:cNvPr id="167" name="" descr=""/>
          <p:cNvPicPr/>
          <p:nvPr/>
        </p:nvPicPr>
        <p:blipFill>
          <a:blip r:embed="rId17"/>
          <a:stretch/>
        </p:blipFill>
        <p:spPr>
          <a:xfrm>
            <a:off x="7040880" y="4086720"/>
            <a:ext cx="374040" cy="520200"/>
          </a:xfrm>
          <a:prstGeom prst="rect">
            <a:avLst/>
          </a:prstGeom>
          <a:ln>
            <a:noFill/>
          </a:ln>
        </p:spPr>
      </p:pic>
      <p:pic>
        <p:nvPicPr>
          <p:cNvPr id="168" name="Picture 65" descr=""/>
          <p:cNvPicPr/>
          <p:nvPr/>
        </p:nvPicPr>
        <p:blipFill>
          <a:blip r:embed="rId18"/>
          <a:stretch/>
        </p:blipFill>
        <p:spPr>
          <a:xfrm>
            <a:off x="577080" y="2304000"/>
            <a:ext cx="620280" cy="615960"/>
          </a:xfrm>
          <a:prstGeom prst="rect">
            <a:avLst/>
          </a:prstGeom>
          <a:ln>
            <a:noFill/>
          </a:ln>
        </p:spPr>
      </p:pic>
      <p:sp>
        <p:nvSpPr>
          <p:cNvPr id="169" name="CustomShape 16"/>
          <p:cNvSpPr/>
          <p:nvPr/>
        </p:nvSpPr>
        <p:spPr>
          <a:xfrm>
            <a:off x="72000" y="2736000"/>
            <a:ext cx="1761120" cy="72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Critical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Infrastructure: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Power, gas, 911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17"/>
          <p:cNvSpPr/>
          <p:nvPr/>
        </p:nvSpPr>
        <p:spPr>
          <a:xfrm flipH="1">
            <a:off x="1833480" y="964440"/>
            <a:ext cx="5165280" cy="2135160"/>
          </a:xfrm>
          <a:prstGeom prst="curvedConnector3">
            <a:avLst>
              <a:gd name="adj1" fmla="val 50000"/>
            </a:avLst>
          </a:prstGeom>
          <a:noFill/>
          <a:ln w="72000">
            <a:solidFill>
              <a:srgbClr val="9900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CustomShape 18"/>
          <p:cNvSpPr/>
          <p:nvPr/>
        </p:nvSpPr>
        <p:spPr>
          <a:xfrm flipH="1">
            <a:off x="1850760" y="2736720"/>
            <a:ext cx="4942440" cy="419760"/>
          </a:xfrm>
          <a:prstGeom prst="curvedConnector3">
            <a:avLst>
              <a:gd name="adj1" fmla="val 50000"/>
            </a:avLst>
          </a:prstGeom>
          <a:noFill/>
          <a:ln w="72000">
            <a:solidFill>
              <a:srgbClr val="9900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CustomShape 19"/>
          <p:cNvSpPr/>
          <p:nvPr/>
        </p:nvSpPr>
        <p:spPr>
          <a:xfrm flipH="1" flipV="1">
            <a:off x="1869840" y="3217320"/>
            <a:ext cx="4981680" cy="453240"/>
          </a:xfrm>
          <a:prstGeom prst="curvedConnector3">
            <a:avLst>
              <a:gd name="adj1" fmla="val 50000"/>
            </a:avLst>
          </a:prstGeom>
          <a:noFill/>
          <a:ln w="72000">
            <a:solidFill>
              <a:srgbClr val="9900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CustomShape 20"/>
          <p:cNvSpPr/>
          <p:nvPr/>
        </p:nvSpPr>
        <p:spPr>
          <a:xfrm flipH="1" flipV="1">
            <a:off x="1869840" y="3217320"/>
            <a:ext cx="4996080" cy="1290600"/>
          </a:xfrm>
          <a:prstGeom prst="curvedConnector3">
            <a:avLst>
              <a:gd name="adj1" fmla="val 50000"/>
            </a:avLst>
          </a:prstGeom>
          <a:noFill/>
          <a:ln w="72000">
            <a:solidFill>
              <a:srgbClr val="9900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21"/>
          <p:cNvSpPr/>
          <p:nvPr/>
        </p:nvSpPr>
        <p:spPr>
          <a:xfrm>
            <a:off x="1098720" y="936000"/>
            <a:ext cx="6028920" cy="1727640"/>
          </a:xfrm>
          <a:custGeom>
            <a:avLst/>
            <a:gdLst/>
            <a:ahLst/>
            <a:rect l="l" t="t" r="r" b="b"/>
            <a:pathLst>
              <a:path w="16749" h="4801">
                <a:moveTo>
                  <a:pt x="16748" y="0"/>
                </a:moveTo>
                <a:lnTo>
                  <a:pt x="8374" y="2200"/>
                </a:lnTo>
                <a:cubicBezTo>
                  <a:pt x="0" y="4400"/>
                  <a:pt x="15989" y="4800"/>
                  <a:pt x="15989" y="4800"/>
                </a:cubicBezTo>
              </a:path>
            </a:pathLst>
          </a:custGeom>
          <a:noFill/>
          <a:ln w="7200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CustomShape 22"/>
          <p:cNvSpPr/>
          <p:nvPr/>
        </p:nvSpPr>
        <p:spPr>
          <a:xfrm>
            <a:off x="875520" y="936000"/>
            <a:ext cx="6252120" cy="2663640"/>
          </a:xfrm>
          <a:custGeom>
            <a:avLst/>
            <a:gdLst/>
            <a:ahLst/>
            <a:rect l="l" t="t" r="r" b="b"/>
            <a:pathLst>
              <a:path w="17369" h="7401">
                <a:moveTo>
                  <a:pt x="17368" y="0"/>
                </a:moveTo>
                <a:lnTo>
                  <a:pt x="8684" y="3392"/>
                </a:lnTo>
                <a:cubicBezTo>
                  <a:pt x="0" y="6783"/>
                  <a:pt x="16581" y="7400"/>
                  <a:pt x="16581" y="7400"/>
                </a:cubicBezTo>
              </a:path>
            </a:pathLst>
          </a:custGeom>
          <a:noFill/>
          <a:ln w="7200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CustomShape 23"/>
          <p:cNvSpPr/>
          <p:nvPr/>
        </p:nvSpPr>
        <p:spPr>
          <a:xfrm>
            <a:off x="945720" y="982800"/>
            <a:ext cx="6181920" cy="3696840"/>
          </a:xfrm>
          <a:custGeom>
            <a:avLst/>
            <a:gdLst/>
            <a:ahLst/>
            <a:rect l="l" t="t" r="r" b="b"/>
            <a:pathLst>
              <a:path w="17174" h="10271">
                <a:moveTo>
                  <a:pt x="17173" y="0"/>
                </a:moveTo>
                <a:lnTo>
                  <a:pt x="8587" y="4707"/>
                </a:lnTo>
                <a:cubicBezTo>
                  <a:pt x="0" y="9414"/>
                  <a:pt x="16395" y="10270"/>
                  <a:pt x="16395" y="10270"/>
                </a:cubicBezTo>
              </a:path>
            </a:pathLst>
          </a:custGeom>
          <a:noFill/>
          <a:ln w="7200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4"/>
          <p:cNvSpPr/>
          <p:nvPr/>
        </p:nvSpPr>
        <p:spPr>
          <a:xfrm>
            <a:off x="582840" y="2664000"/>
            <a:ext cx="6544800" cy="1799640"/>
          </a:xfrm>
          <a:custGeom>
            <a:avLst/>
            <a:gdLst/>
            <a:ahLst/>
            <a:rect l="l" t="t" r="r" b="b"/>
            <a:pathLst>
              <a:path w="18182" h="5001">
                <a:moveTo>
                  <a:pt x="18181" y="0"/>
                </a:moveTo>
                <a:lnTo>
                  <a:pt x="9091" y="2292"/>
                </a:lnTo>
                <a:cubicBezTo>
                  <a:pt x="0" y="4583"/>
                  <a:pt x="17358" y="5000"/>
                  <a:pt x="17358" y="5000"/>
                </a:cubicBezTo>
              </a:path>
            </a:pathLst>
          </a:custGeom>
          <a:noFill/>
          <a:ln w="7200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nodeType="mainSeq">
                <p:childTnLst>
                  <p:par>
                    <p:cTn id="9" fill="freeze">
                      <p:stCondLst>
                        <p:cond delay="indefinite"/>
                      </p:stCondLst>
                      <p:childTnLst>
                        <p:par>
                          <p:cTn id="10" fill="freeze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freeze">
                      <p:stCondLst>
                        <p:cond delay="indefinite"/>
                      </p:stCondLst>
                      <p:childTnLst>
                        <p:par>
                          <p:cTn id="16" fill="freeze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freeze">
                      <p:stCondLst>
                        <p:cond delay="indefinite"/>
                      </p:stCondLst>
                      <p:childTnLst>
                        <p:par>
                          <p:cTn id="24" fill="freeze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freeze">
                      <p:stCondLst>
                        <p:cond delay="indefinite"/>
                      </p:stCondLst>
                      <p:childTnLst>
                        <p:par>
                          <p:cTn id="28" fill="freeze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freeze">
                      <p:stCondLst>
                        <p:cond delay="indefinite"/>
                      </p:stCondLst>
                      <p:childTnLst>
                        <p:par>
                          <p:cTn id="32" fill="freeze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freeze">
                      <p:stCondLst>
                        <p:cond delay="indefinite"/>
                      </p:stCondLst>
                      <p:childTnLst>
                        <p:par>
                          <p:cTn id="36" fill="freeze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freeze">
                      <p:stCondLst>
                        <p:cond delay="indefinite"/>
                      </p:stCondLst>
                      <p:childTnLst>
                        <p:par>
                          <p:cTn id="40" fill="freeze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freeze">
                      <p:stCondLst>
                        <p:cond delay="indefinite"/>
                      </p:stCondLst>
                      <p:childTnLst>
                        <p:par>
                          <p:cTn id="44" fill="freeze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freeze">
                      <p:stCondLst>
                        <p:cond delay="indefinite"/>
                      </p:stCondLst>
                      <p:childTnLst>
                        <p:par>
                          <p:cTn id="54" fill="freeze">
                            <p:stCondLst>
                              <p:cond delay="0"/>
                            </p:stCondLst>
                            <p:childTnLst>
                              <p:par>
                                <p:cTn id="5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freeze">
                      <p:stCondLst>
                        <p:cond delay="indefinite"/>
                      </p:stCondLst>
                      <p:childTnLst>
                        <p:par>
                          <p:cTn id="58" fill="freeze">
                            <p:stCondLst>
                              <p:cond delay="0"/>
                            </p:stCondLst>
                            <p:childTnLst>
                              <p:par>
                                <p:cTn id="59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freeze">
                      <p:stCondLst>
                        <p:cond delay="indefinite"/>
                      </p:stCondLst>
                      <p:childTnLst>
                        <p:par>
                          <p:cTn id="64" fill="freeze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freeze">
                      <p:stCondLst>
                        <p:cond delay="indefinite"/>
                      </p:stCondLst>
                      <p:childTnLst>
                        <p:par>
                          <p:cTn id="70" fill="freeze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3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1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2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5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6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619200" y="0"/>
            <a:ext cx="8179920" cy="101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Best practices – Apply enterprise security framework to home networks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57240" y="4656960"/>
            <a:ext cx="545040" cy="27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3"/>
          <p:cNvSpPr/>
          <p:nvPr/>
        </p:nvSpPr>
        <p:spPr>
          <a:xfrm>
            <a:off x="31680" y="1388520"/>
            <a:ext cx="18252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4"/>
          <p:cNvSpPr/>
          <p:nvPr/>
        </p:nvSpPr>
        <p:spPr>
          <a:xfrm flipH="1" flipV="1">
            <a:off x="3968640" y="3044160"/>
            <a:ext cx="634320" cy="310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82" name="CustomShape 5"/>
          <p:cNvSpPr/>
          <p:nvPr/>
        </p:nvSpPr>
        <p:spPr>
          <a:xfrm>
            <a:off x="4607280" y="2275560"/>
            <a:ext cx="2266200" cy="573840"/>
          </a:xfrm>
          <a:prstGeom prst="roundRect">
            <a:avLst>
              <a:gd name="adj" fmla="val 16667"/>
            </a:avLst>
          </a:prstGeom>
          <a:ln>
            <a:solidFill>
              <a:srgbClr val="7d5fa0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</p:sp>
      <p:sp>
        <p:nvSpPr>
          <p:cNvPr id="183" name="CustomShape 6"/>
          <p:cNvSpPr/>
          <p:nvPr/>
        </p:nvSpPr>
        <p:spPr>
          <a:xfrm>
            <a:off x="4607280" y="1530720"/>
            <a:ext cx="2266200" cy="573840"/>
          </a:xfrm>
          <a:prstGeom prst="roundRect">
            <a:avLst>
              <a:gd name="adj" fmla="val 16667"/>
            </a:avLst>
          </a:prstGeom>
          <a:ln>
            <a:solidFill>
              <a:srgbClr val="98b855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/>
        </p:style>
      </p:sp>
      <p:sp>
        <p:nvSpPr>
          <p:cNvPr id="184" name="CustomShape 7"/>
          <p:cNvSpPr/>
          <p:nvPr/>
        </p:nvSpPr>
        <p:spPr>
          <a:xfrm>
            <a:off x="3066120" y="2000520"/>
            <a:ext cx="969840" cy="110880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85" name="Picture 33" descr=""/>
          <p:cNvPicPr/>
          <p:nvPr/>
        </p:nvPicPr>
        <p:blipFill>
          <a:blip r:embed="rId1"/>
          <a:stretch/>
        </p:blipFill>
        <p:spPr>
          <a:xfrm>
            <a:off x="3174120" y="2072520"/>
            <a:ext cx="794520" cy="789480"/>
          </a:xfrm>
          <a:prstGeom prst="rect">
            <a:avLst/>
          </a:prstGeom>
          <a:ln>
            <a:noFill/>
          </a:ln>
        </p:spPr>
      </p:pic>
      <p:pic>
        <p:nvPicPr>
          <p:cNvPr id="186" name="Picture 34" descr=""/>
          <p:cNvPicPr/>
          <p:nvPr/>
        </p:nvPicPr>
        <p:blipFill>
          <a:blip r:embed="rId2"/>
          <a:stretch/>
        </p:blipFill>
        <p:spPr>
          <a:xfrm>
            <a:off x="4721040" y="1563840"/>
            <a:ext cx="485640" cy="482040"/>
          </a:xfrm>
          <a:prstGeom prst="rect">
            <a:avLst/>
          </a:prstGeom>
          <a:ln>
            <a:noFill/>
          </a:ln>
        </p:spPr>
      </p:pic>
      <p:pic>
        <p:nvPicPr>
          <p:cNvPr id="187" name="Picture 35" descr=""/>
          <p:cNvPicPr/>
          <p:nvPr/>
        </p:nvPicPr>
        <p:blipFill>
          <a:blip r:embed="rId3"/>
          <a:stretch/>
        </p:blipFill>
        <p:spPr>
          <a:xfrm>
            <a:off x="1045080" y="1517040"/>
            <a:ext cx="534960" cy="384840"/>
          </a:xfrm>
          <a:prstGeom prst="rect">
            <a:avLst/>
          </a:prstGeom>
          <a:ln>
            <a:noFill/>
          </a:ln>
        </p:spPr>
      </p:pic>
      <p:pic>
        <p:nvPicPr>
          <p:cNvPr id="188" name="Picture 36" descr=""/>
          <p:cNvPicPr/>
          <p:nvPr/>
        </p:nvPicPr>
        <p:blipFill>
          <a:blip r:embed="rId4"/>
          <a:stretch/>
        </p:blipFill>
        <p:spPr>
          <a:xfrm>
            <a:off x="4721040" y="2316600"/>
            <a:ext cx="509400" cy="502560"/>
          </a:xfrm>
          <a:prstGeom prst="rect">
            <a:avLst/>
          </a:prstGeom>
          <a:ln>
            <a:noFill/>
          </a:ln>
        </p:spPr>
      </p:pic>
      <p:pic>
        <p:nvPicPr>
          <p:cNvPr id="189" name="Picture 38" descr=""/>
          <p:cNvPicPr/>
          <p:nvPr/>
        </p:nvPicPr>
        <p:blipFill>
          <a:blip r:embed="rId5"/>
          <a:stretch/>
        </p:blipFill>
        <p:spPr>
          <a:xfrm>
            <a:off x="5226480" y="1639800"/>
            <a:ext cx="377640" cy="401400"/>
          </a:xfrm>
          <a:prstGeom prst="rect">
            <a:avLst/>
          </a:prstGeom>
          <a:ln>
            <a:noFill/>
          </a:ln>
        </p:spPr>
      </p:pic>
      <p:pic>
        <p:nvPicPr>
          <p:cNvPr id="190" name="Picture 39" descr=""/>
          <p:cNvPicPr/>
          <p:nvPr/>
        </p:nvPicPr>
        <p:blipFill>
          <a:blip r:embed="rId6"/>
          <a:srcRect l="24203" t="0" r="0" b="49949"/>
          <a:stretch/>
        </p:blipFill>
        <p:spPr>
          <a:xfrm>
            <a:off x="5330880" y="1599840"/>
            <a:ext cx="171720" cy="119160"/>
          </a:xfrm>
          <a:prstGeom prst="rect">
            <a:avLst/>
          </a:prstGeom>
          <a:ln>
            <a:noFill/>
          </a:ln>
        </p:spPr>
      </p:pic>
      <p:pic>
        <p:nvPicPr>
          <p:cNvPr id="191" name="Picture 40" descr=""/>
          <p:cNvPicPr/>
          <p:nvPr/>
        </p:nvPicPr>
        <p:blipFill>
          <a:blip r:embed="rId7"/>
          <a:stretch/>
        </p:blipFill>
        <p:spPr>
          <a:xfrm>
            <a:off x="1695600" y="2058480"/>
            <a:ext cx="1008360" cy="1008360"/>
          </a:xfrm>
          <a:prstGeom prst="rect">
            <a:avLst/>
          </a:prstGeom>
          <a:ln>
            <a:noFill/>
          </a:ln>
        </p:spPr>
      </p:pic>
      <p:pic>
        <p:nvPicPr>
          <p:cNvPr id="192" name="Picture 41" descr=""/>
          <p:cNvPicPr/>
          <p:nvPr/>
        </p:nvPicPr>
        <p:blipFill>
          <a:blip r:embed="rId8"/>
          <a:stretch/>
        </p:blipFill>
        <p:spPr>
          <a:xfrm>
            <a:off x="989280" y="3180600"/>
            <a:ext cx="595080" cy="586800"/>
          </a:xfrm>
          <a:prstGeom prst="rect">
            <a:avLst/>
          </a:prstGeom>
          <a:ln>
            <a:noFill/>
          </a:ln>
        </p:spPr>
      </p:pic>
      <p:pic>
        <p:nvPicPr>
          <p:cNvPr id="193" name="Picture 43" descr=""/>
          <p:cNvPicPr/>
          <p:nvPr/>
        </p:nvPicPr>
        <p:blipFill>
          <a:blip r:embed="rId9"/>
          <a:stretch/>
        </p:blipFill>
        <p:spPr>
          <a:xfrm>
            <a:off x="5623920" y="1639800"/>
            <a:ext cx="377640" cy="401400"/>
          </a:xfrm>
          <a:prstGeom prst="rect">
            <a:avLst/>
          </a:prstGeom>
          <a:ln>
            <a:noFill/>
          </a:ln>
        </p:spPr>
      </p:pic>
      <p:pic>
        <p:nvPicPr>
          <p:cNvPr id="194" name="Picture 44" descr=""/>
          <p:cNvPicPr/>
          <p:nvPr/>
        </p:nvPicPr>
        <p:blipFill>
          <a:blip r:embed="rId10"/>
          <a:srcRect l="24203" t="0" r="0" b="49949"/>
          <a:stretch/>
        </p:blipFill>
        <p:spPr>
          <a:xfrm>
            <a:off x="5728320" y="1599840"/>
            <a:ext cx="171720" cy="119160"/>
          </a:xfrm>
          <a:prstGeom prst="rect">
            <a:avLst/>
          </a:prstGeom>
          <a:ln>
            <a:noFill/>
          </a:ln>
        </p:spPr>
      </p:pic>
      <p:pic>
        <p:nvPicPr>
          <p:cNvPr id="195" name="Picture 46" descr=""/>
          <p:cNvPicPr/>
          <p:nvPr/>
        </p:nvPicPr>
        <p:blipFill>
          <a:blip r:embed="rId11"/>
          <a:stretch/>
        </p:blipFill>
        <p:spPr>
          <a:xfrm>
            <a:off x="6021360" y="1639800"/>
            <a:ext cx="377640" cy="401400"/>
          </a:xfrm>
          <a:prstGeom prst="rect">
            <a:avLst/>
          </a:prstGeom>
          <a:ln>
            <a:noFill/>
          </a:ln>
        </p:spPr>
      </p:pic>
      <p:pic>
        <p:nvPicPr>
          <p:cNvPr id="196" name="Picture 47" descr=""/>
          <p:cNvPicPr/>
          <p:nvPr/>
        </p:nvPicPr>
        <p:blipFill>
          <a:blip r:embed="rId12"/>
          <a:srcRect l="24203" t="0" r="0" b="49949"/>
          <a:stretch/>
        </p:blipFill>
        <p:spPr>
          <a:xfrm>
            <a:off x="6125760" y="1599840"/>
            <a:ext cx="171720" cy="119160"/>
          </a:xfrm>
          <a:prstGeom prst="rect">
            <a:avLst/>
          </a:prstGeom>
          <a:ln>
            <a:noFill/>
          </a:ln>
        </p:spPr>
      </p:pic>
      <p:pic>
        <p:nvPicPr>
          <p:cNvPr id="197" name="Picture 49" descr=""/>
          <p:cNvPicPr/>
          <p:nvPr/>
        </p:nvPicPr>
        <p:blipFill>
          <a:blip r:embed="rId13"/>
          <a:stretch/>
        </p:blipFill>
        <p:spPr>
          <a:xfrm>
            <a:off x="6418800" y="1639800"/>
            <a:ext cx="377640" cy="401400"/>
          </a:xfrm>
          <a:prstGeom prst="rect">
            <a:avLst/>
          </a:prstGeom>
          <a:ln>
            <a:noFill/>
          </a:ln>
        </p:spPr>
      </p:pic>
      <p:pic>
        <p:nvPicPr>
          <p:cNvPr id="198" name="Picture 50" descr=""/>
          <p:cNvPicPr/>
          <p:nvPr/>
        </p:nvPicPr>
        <p:blipFill>
          <a:blip r:embed="rId14"/>
          <a:srcRect l="24203" t="0" r="0" b="49949"/>
          <a:stretch/>
        </p:blipFill>
        <p:spPr>
          <a:xfrm>
            <a:off x="6523200" y="1599840"/>
            <a:ext cx="171720" cy="119160"/>
          </a:xfrm>
          <a:prstGeom prst="rect">
            <a:avLst/>
          </a:prstGeom>
          <a:ln>
            <a:noFill/>
          </a:ln>
        </p:spPr>
      </p:pic>
      <p:pic>
        <p:nvPicPr>
          <p:cNvPr id="199" name="Picture 51" descr=""/>
          <p:cNvPicPr/>
          <p:nvPr/>
        </p:nvPicPr>
        <p:blipFill>
          <a:blip r:embed="rId15"/>
          <a:stretch/>
        </p:blipFill>
        <p:spPr>
          <a:xfrm>
            <a:off x="5243040" y="2316600"/>
            <a:ext cx="509400" cy="502560"/>
          </a:xfrm>
          <a:prstGeom prst="rect">
            <a:avLst/>
          </a:prstGeom>
          <a:ln>
            <a:noFill/>
          </a:ln>
        </p:spPr>
      </p:pic>
      <p:sp>
        <p:nvSpPr>
          <p:cNvPr id="200" name="CustomShape 8"/>
          <p:cNvSpPr/>
          <p:nvPr/>
        </p:nvSpPr>
        <p:spPr>
          <a:xfrm flipH="1">
            <a:off x="4035960" y="1818720"/>
            <a:ext cx="567000" cy="225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01" name="CustomShape 9"/>
          <p:cNvSpPr/>
          <p:nvPr/>
        </p:nvSpPr>
        <p:spPr>
          <a:xfrm flipH="1">
            <a:off x="4079880" y="2562480"/>
            <a:ext cx="523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02" name="CustomShape 10"/>
          <p:cNvSpPr/>
          <p:nvPr/>
        </p:nvSpPr>
        <p:spPr>
          <a:xfrm flipH="1">
            <a:off x="2703960" y="2556000"/>
            <a:ext cx="357840" cy="5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03" name="CustomShape 11"/>
          <p:cNvSpPr/>
          <p:nvPr/>
        </p:nvSpPr>
        <p:spPr>
          <a:xfrm>
            <a:off x="6856200" y="1532520"/>
            <a:ext cx="186480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Home Security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PDAP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12"/>
          <p:cNvSpPr/>
          <p:nvPr/>
        </p:nvSpPr>
        <p:spPr>
          <a:xfrm>
            <a:off x="6885720" y="2252520"/>
            <a:ext cx="142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Appliances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PDAP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13"/>
          <p:cNvSpPr/>
          <p:nvPr/>
        </p:nvSpPr>
        <p:spPr>
          <a:xfrm>
            <a:off x="4607280" y="3070800"/>
            <a:ext cx="2266200" cy="57384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</p:sp>
      <p:pic>
        <p:nvPicPr>
          <p:cNvPr id="206" name="Picture 58" descr=""/>
          <p:cNvPicPr/>
          <p:nvPr/>
        </p:nvPicPr>
        <p:blipFill>
          <a:blip r:embed="rId16"/>
          <a:stretch/>
        </p:blipFill>
        <p:spPr>
          <a:xfrm>
            <a:off x="4721040" y="3127680"/>
            <a:ext cx="460800" cy="460800"/>
          </a:xfrm>
          <a:prstGeom prst="rect">
            <a:avLst/>
          </a:prstGeom>
          <a:ln>
            <a:noFill/>
          </a:ln>
        </p:spPr>
      </p:pic>
      <p:pic>
        <p:nvPicPr>
          <p:cNvPr id="207" name="Picture 59" descr=""/>
          <p:cNvPicPr/>
          <p:nvPr/>
        </p:nvPicPr>
        <p:blipFill>
          <a:blip r:embed="rId17"/>
          <a:stretch/>
        </p:blipFill>
        <p:spPr>
          <a:xfrm>
            <a:off x="5259240" y="3127680"/>
            <a:ext cx="460800" cy="460800"/>
          </a:xfrm>
          <a:prstGeom prst="rect">
            <a:avLst/>
          </a:prstGeom>
          <a:ln>
            <a:noFill/>
          </a:ln>
        </p:spPr>
      </p:pic>
      <p:pic>
        <p:nvPicPr>
          <p:cNvPr id="208" name="Picture 60" descr=""/>
          <p:cNvPicPr/>
          <p:nvPr/>
        </p:nvPicPr>
        <p:blipFill>
          <a:blip r:embed="rId18"/>
          <a:stretch/>
        </p:blipFill>
        <p:spPr>
          <a:xfrm>
            <a:off x="6335640" y="3127680"/>
            <a:ext cx="460800" cy="460800"/>
          </a:xfrm>
          <a:prstGeom prst="rect">
            <a:avLst/>
          </a:prstGeom>
          <a:ln>
            <a:noFill/>
          </a:ln>
        </p:spPr>
      </p:pic>
      <p:sp>
        <p:nvSpPr>
          <p:cNvPr id="209" name="CustomShape 14"/>
          <p:cNvSpPr/>
          <p:nvPr/>
        </p:nvSpPr>
        <p:spPr>
          <a:xfrm>
            <a:off x="6915240" y="3046320"/>
            <a:ext cx="108000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Sensors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PDAP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15"/>
          <p:cNvSpPr/>
          <p:nvPr/>
        </p:nvSpPr>
        <p:spPr>
          <a:xfrm>
            <a:off x="3251880" y="3705480"/>
            <a:ext cx="609840" cy="605160"/>
          </a:xfrm>
          <a:prstGeom prst="roundRect">
            <a:avLst>
              <a:gd name="adj" fmla="val 16667"/>
            </a:avLst>
          </a:prstGeom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11" name="CustomShape 16"/>
          <p:cNvSpPr/>
          <p:nvPr/>
        </p:nvSpPr>
        <p:spPr>
          <a:xfrm flipV="1">
            <a:off x="3548520" y="3108960"/>
            <a:ext cx="1800" cy="585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12" name="CustomShape 17"/>
          <p:cNvSpPr/>
          <p:nvPr/>
        </p:nvSpPr>
        <p:spPr>
          <a:xfrm>
            <a:off x="1651320" y="3687480"/>
            <a:ext cx="168192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Management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Application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3" name="Picture 65" descr=""/>
          <p:cNvPicPr/>
          <p:nvPr/>
        </p:nvPicPr>
        <p:blipFill>
          <a:blip r:embed="rId19"/>
          <a:stretch/>
        </p:blipFill>
        <p:spPr>
          <a:xfrm>
            <a:off x="541440" y="2178000"/>
            <a:ext cx="620280" cy="615960"/>
          </a:xfrm>
          <a:prstGeom prst="rect">
            <a:avLst/>
          </a:prstGeom>
          <a:ln>
            <a:noFill/>
          </a:ln>
        </p:spPr>
      </p:pic>
      <p:sp>
        <p:nvSpPr>
          <p:cNvPr id="214" name="CustomShape 18"/>
          <p:cNvSpPr/>
          <p:nvPr/>
        </p:nvSpPr>
        <p:spPr>
          <a:xfrm>
            <a:off x="323640" y="2592360"/>
            <a:ext cx="1119600" cy="51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IoT Cloud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Services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5" name="Picture 67" descr=""/>
          <p:cNvPicPr/>
          <p:nvPr/>
        </p:nvPicPr>
        <p:blipFill>
          <a:blip r:embed="rId20"/>
          <a:stretch/>
        </p:blipFill>
        <p:spPr>
          <a:xfrm>
            <a:off x="5765040" y="2316600"/>
            <a:ext cx="509400" cy="502560"/>
          </a:xfrm>
          <a:prstGeom prst="rect">
            <a:avLst/>
          </a:prstGeom>
          <a:ln>
            <a:noFill/>
          </a:ln>
        </p:spPr>
      </p:pic>
      <p:pic>
        <p:nvPicPr>
          <p:cNvPr id="216" name="Picture 68" descr=""/>
          <p:cNvPicPr/>
          <p:nvPr/>
        </p:nvPicPr>
        <p:blipFill>
          <a:blip r:embed="rId21"/>
          <a:stretch/>
        </p:blipFill>
        <p:spPr>
          <a:xfrm>
            <a:off x="5797440" y="3127680"/>
            <a:ext cx="460800" cy="460800"/>
          </a:xfrm>
          <a:prstGeom prst="rect">
            <a:avLst/>
          </a:prstGeom>
          <a:ln>
            <a:noFill/>
          </a:ln>
        </p:spPr>
      </p:pic>
      <p:sp>
        <p:nvSpPr>
          <p:cNvPr id="217" name="CustomShape 19"/>
          <p:cNvSpPr/>
          <p:nvPr/>
        </p:nvSpPr>
        <p:spPr>
          <a:xfrm flipH="1" flipV="1">
            <a:off x="1311480" y="1901880"/>
            <a:ext cx="435960" cy="319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18" name="CustomShape 20"/>
          <p:cNvSpPr/>
          <p:nvPr/>
        </p:nvSpPr>
        <p:spPr>
          <a:xfrm flipH="1" flipV="1">
            <a:off x="1215000" y="2530440"/>
            <a:ext cx="415800" cy="5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19" name="CustomShape 21"/>
          <p:cNvSpPr/>
          <p:nvPr/>
        </p:nvSpPr>
        <p:spPr>
          <a:xfrm flipH="1">
            <a:off x="1499040" y="2916360"/>
            <a:ext cx="263160" cy="385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20" name="CustomShape 22"/>
          <p:cNvSpPr/>
          <p:nvPr/>
        </p:nvSpPr>
        <p:spPr>
          <a:xfrm>
            <a:off x="5088600" y="3796200"/>
            <a:ext cx="3733200" cy="3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PDAP: Per Device Access Policy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1" name="Picture 73" descr=""/>
          <p:cNvPicPr/>
          <p:nvPr/>
        </p:nvPicPr>
        <p:blipFill>
          <a:blip r:embed="rId22"/>
          <a:stretch/>
        </p:blipFill>
        <p:spPr>
          <a:xfrm>
            <a:off x="3380760" y="3750480"/>
            <a:ext cx="333000" cy="538920"/>
          </a:xfrm>
          <a:prstGeom prst="rect">
            <a:avLst/>
          </a:prstGeom>
          <a:ln>
            <a:noFill/>
          </a:ln>
        </p:spPr>
      </p:pic>
      <p:pic>
        <p:nvPicPr>
          <p:cNvPr id="222" name="Picture 74" descr=""/>
          <p:cNvPicPr/>
          <p:nvPr/>
        </p:nvPicPr>
        <p:blipFill>
          <a:blip r:embed="rId23"/>
          <a:stretch/>
        </p:blipFill>
        <p:spPr>
          <a:xfrm>
            <a:off x="3539520" y="2554560"/>
            <a:ext cx="177480" cy="177480"/>
          </a:xfrm>
          <a:prstGeom prst="rect">
            <a:avLst/>
          </a:prstGeom>
          <a:ln>
            <a:noFill/>
          </a:ln>
        </p:spPr>
      </p:pic>
      <p:pic>
        <p:nvPicPr>
          <p:cNvPr id="223" name="Picture 76" descr=""/>
          <p:cNvPicPr/>
          <p:nvPr/>
        </p:nvPicPr>
        <p:blipFill>
          <a:blip r:embed="rId24"/>
          <a:stretch/>
        </p:blipFill>
        <p:spPr>
          <a:xfrm>
            <a:off x="6370920" y="2383200"/>
            <a:ext cx="337680" cy="451800"/>
          </a:xfrm>
          <a:prstGeom prst="rect">
            <a:avLst/>
          </a:prstGeom>
          <a:ln>
            <a:noFill/>
          </a:ln>
        </p:spPr>
      </p:pic>
      <p:pic>
        <p:nvPicPr>
          <p:cNvPr id="224" name="Picture 77" descr=""/>
          <p:cNvPicPr/>
          <p:nvPr/>
        </p:nvPicPr>
        <p:blipFill>
          <a:blip r:embed="rId25"/>
          <a:srcRect l="24203" t="0" r="0" b="49949"/>
          <a:stretch/>
        </p:blipFill>
        <p:spPr>
          <a:xfrm>
            <a:off x="6501600" y="2288160"/>
            <a:ext cx="152640" cy="133560"/>
          </a:xfrm>
          <a:prstGeom prst="rect">
            <a:avLst/>
          </a:prstGeom>
          <a:ln>
            <a:noFill/>
          </a:ln>
        </p:spPr>
      </p:pic>
      <p:sp>
        <p:nvSpPr>
          <p:cNvPr id="225" name="CustomShape 23"/>
          <p:cNvSpPr/>
          <p:nvPr/>
        </p:nvSpPr>
        <p:spPr>
          <a:xfrm>
            <a:off x="4417920" y="4251960"/>
            <a:ext cx="4015080" cy="7603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Scale Enterprise solutions to fit the home network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7" dur="indefinite" restart="never" nodeType="tmRoot">
          <p:childTnLst>
            <p:seq>
              <p:cTn id="8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619200" y="0"/>
            <a:ext cx="8179920" cy="101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IoT vendors are creating dependency on cloud architecture 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57240" y="4656960"/>
            <a:ext cx="545040" cy="27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CustomShape 3"/>
          <p:cNvSpPr/>
          <p:nvPr/>
        </p:nvSpPr>
        <p:spPr>
          <a:xfrm>
            <a:off x="0" y="1408320"/>
            <a:ext cx="18252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9" name="Picture 4" descr=""/>
          <p:cNvPicPr/>
          <p:nvPr/>
        </p:nvPicPr>
        <p:blipFill>
          <a:blip r:embed="rId1"/>
          <a:stretch/>
        </p:blipFill>
        <p:spPr>
          <a:xfrm>
            <a:off x="4138560" y="3158640"/>
            <a:ext cx="1160640" cy="1228320"/>
          </a:xfrm>
          <a:prstGeom prst="rect">
            <a:avLst/>
          </a:prstGeom>
          <a:ln>
            <a:noFill/>
          </a:ln>
        </p:spPr>
      </p:pic>
      <p:pic>
        <p:nvPicPr>
          <p:cNvPr id="230" name="Picture 5" descr=""/>
          <p:cNvPicPr/>
          <p:nvPr/>
        </p:nvPicPr>
        <p:blipFill>
          <a:blip r:embed="rId2"/>
          <a:stretch/>
        </p:blipFill>
        <p:spPr>
          <a:xfrm>
            <a:off x="1797480" y="3272040"/>
            <a:ext cx="685080" cy="715320"/>
          </a:xfrm>
          <a:prstGeom prst="rect">
            <a:avLst/>
          </a:prstGeom>
          <a:ln>
            <a:noFill/>
          </a:ln>
        </p:spPr>
      </p:pic>
      <p:pic>
        <p:nvPicPr>
          <p:cNvPr id="231" name="Picture 6" descr=""/>
          <p:cNvPicPr/>
          <p:nvPr/>
        </p:nvPicPr>
        <p:blipFill>
          <a:blip r:embed="rId3"/>
          <a:stretch/>
        </p:blipFill>
        <p:spPr>
          <a:xfrm>
            <a:off x="4345920" y="1694880"/>
            <a:ext cx="713880" cy="750600"/>
          </a:xfrm>
          <a:prstGeom prst="rect">
            <a:avLst/>
          </a:prstGeom>
          <a:ln>
            <a:noFill/>
          </a:ln>
        </p:spPr>
      </p:pic>
      <p:sp>
        <p:nvSpPr>
          <p:cNvPr id="232" name="CustomShape 4"/>
          <p:cNvSpPr/>
          <p:nvPr/>
        </p:nvSpPr>
        <p:spPr>
          <a:xfrm>
            <a:off x="6536520" y="4051800"/>
            <a:ext cx="11365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At home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3" name="Picture 9" descr=""/>
          <p:cNvPicPr/>
          <p:nvPr/>
        </p:nvPicPr>
        <p:blipFill>
          <a:blip r:embed="rId4"/>
          <a:stretch/>
        </p:blipFill>
        <p:spPr>
          <a:xfrm>
            <a:off x="6850080" y="3480840"/>
            <a:ext cx="556920" cy="595800"/>
          </a:xfrm>
          <a:prstGeom prst="rect">
            <a:avLst/>
          </a:prstGeom>
          <a:ln>
            <a:noFill/>
          </a:ln>
        </p:spPr>
      </p:pic>
      <p:pic>
        <p:nvPicPr>
          <p:cNvPr id="234" name="Picture 10" descr=""/>
          <p:cNvPicPr/>
          <p:nvPr/>
        </p:nvPicPr>
        <p:blipFill>
          <a:blip r:embed="rId5"/>
          <a:srcRect l="24203" t="0" r="0" b="49949"/>
          <a:stretch/>
        </p:blipFill>
        <p:spPr>
          <a:xfrm>
            <a:off x="7002000" y="3387600"/>
            <a:ext cx="253800" cy="177840"/>
          </a:xfrm>
          <a:prstGeom prst="rect">
            <a:avLst/>
          </a:prstGeom>
          <a:ln>
            <a:noFill/>
          </a:ln>
        </p:spPr>
      </p:pic>
      <p:sp>
        <p:nvSpPr>
          <p:cNvPr id="235" name="CustomShape 5"/>
          <p:cNvSpPr/>
          <p:nvPr/>
        </p:nvSpPr>
        <p:spPr>
          <a:xfrm flipH="1">
            <a:off x="6245640" y="3780000"/>
            <a:ext cx="600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36" name="CustomShape 6"/>
          <p:cNvSpPr/>
          <p:nvPr/>
        </p:nvSpPr>
        <p:spPr>
          <a:xfrm flipH="1">
            <a:off x="2642400" y="3769200"/>
            <a:ext cx="1484280" cy="8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37" name="CustomShape 7"/>
          <p:cNvSpPr/>
          <p:nvPr/>
        </p:nvSpPr>
        <p:spPr>
          <a:xfrm>
            <a:off x="4993920" y="2329560"/>
            <a:ext cx="1799280" cy="1156320"/>
          </a:xfrm>
          <a:custGeom>
            <a:avLst/>
            <a:gdLst/>
            <a:ahLst/>
            <a:rect l="l" t="t" r="r" b="b"/>
            <a:pathLst>
              <a:path w="1278467" h="951182">
                <a:moveTo>
                  <a:pt x="1278467" y="948266"/>
                </a:moveTo>
                <a:cubicBezTo>
                  <a:pt x="936272" y="955321"/>
                  <a:pt x="594078" y="962377"/>
                  <a:pt x="381000" y="804333"/>
                </a:cubicBezTo>
                <a:cubicBezTo>
                  <a:pt x="167922" y="646289"/>
                  <a:pt x="83961" y="323144"/>
                  <a:pt x="0" y="0"/>
                </a:cubicBezTo>
              </a:path>
            </a:pathLst>
          </a:custGeom>
          <a:noFill/>
          <a:ln w="57240">
            <a:solidFill>
              <a:schemeClr val="accent6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8" name="CustomShape 8"/>
          <p:cNvSpPr/>
          <p:nvPr/>
        </p:nvSpPr>
        <p:spPr>
          <a:xfrm flipH="1">
            <a:off x="2642400" y="2329560"/>
            <a:ext cx="1767600" cy="1235880"/>
          </a:xfrm>
          <a:custGeom>
            <a:avLst/>
            <a:gdLst/>
            <a:ahLst/>
            <a:rect l="l" t="t" r="r" b="b"/>
            <a:pathLst>
              <a:path w="1278467" h="951182">
                <a:moveTo>
                  <a:pt x="1278467" y="948266"/>
                </a:moveTo>
                <a:cubicBezTo>
                  <a:pt x="936272" y="955321"/>
                  <a:pt x="594078" y="962377"/>
                  <a:pt x="381000" y="804333"/>
                </a:cubicBezTo>
                <a:cubicBezTo>
                  <a:pt x="167922" y="646289"/>
                  <a:pt x="83961" y="323144"/>
                  <a:pt x="0" y="0"/>
                </a:cubicBezTo>
              </a:path>
            </a:pathLst>
          </a:custGeom>
          <a:noFill/>
          <a:ln w="57240">
            <a:solidFill>
              <a:schemeClr val="accent6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9" name="CustomShape 9"/>
          <p:cNvSpPr/>
          <p:nvPr/>
        </p:nvSpPr>
        <p:spPr>
          <a:xfrm>
            <a:off x="4085640" y="1217520"/>
            <a:ext cx="1249200" cy="57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IoT Cloud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Services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10"/>
          <p:cNvSpPr/>
          <p:nvPr/>
        </p:nvSpPr>
        <p:spPr>
          <a:xfrm>
            <a:off x="1331280" y="4051800"/>
            <a:ext cx="153720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On the road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11"/>
          <p:cNvSpPr/>
          <p:nvPr/>
        </p:nvSpPr>
        <p:spPr>
          <a:xfrm flipH="1" flipV="1">
            <a:off x="5299200" y="3771720"/>
            <a:ext cx="545400" cy="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242" name="Picture 35" descr=""/>
          <p:cNvPicPr/>
          <p:nvPr/>
        </p:nvPicPr>
        <p:blipFill>
          <a:blip r:embed="rId6"/>
          <a:stretch/>
        </p:blipFill>
        <p:spPr>
          <a:xfrm>
            <a:off x="5848920" y="3583080"/>
            <a:ext cx="396360" cy="393840"/>
          </a:xfrm>
          <a:prstGeom prst="rect">
            <a:avLst/>
          </a:prstGeom>
          <a:ln>
            <a:noFill/>
          </a:ln>
        </p:spPr>
      </p:pic>
      <p:sp>
        <p:nvSpPr>
          <p:cNvPr id="243" name="CustomShape 12"/>
          <p:cNvSpPr/>
          <p:nvPr/>
        </p:nvSpPr>
        <p:spPr>
          <a:xfrm>
            <a:off x="2644560" y="3989160"/>
            <a:ext cx="2115720" cy="52704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b050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44" name="CustomShape 13"/>
          <p:cNvSpPr/>
          <p:nvPr/>
        </p:nvSpPr>
        <p:spPr>
          <a:xfrm flipH="1">
            <a:off x="4760280" y="3989160"/>
            <a:ext cx="2115720" cy="52704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b050"/>
            </a:solidFill>
            <a:round/>
            <a:headEnd len="med" type="triangle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45" name="CustomShape 14"/>
          <p:cNvSpPr/>
          <p:nvPr/>
        </p:nvSpPr>
        <p:spPr>
          <a:xfrm>
            <a:off x="3682440" y="4570920"/>
            <a:ext cx="2137680" cy="3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CA" sz="18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Direct is better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15"/>
          <p:cNvSpPr/>
          <p:nvPr/>
        </p:nvSpPr>
        <p:spPr>
          <a:xfrm>
            <a:off x="5811120" y="1665360"/>
            <a:ext cx="2987640" cy="85248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Personal information is of great value to vendors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16"/>
          <p:cNvSpPr/>
          <p:nvPr/>
        </p:nvSpPr>
        <p:spPr>
          <a:xfrm>
            <a:off x="604080" y="1682280"/>
            <a:ext cx="2987640" cy="85248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IPv6 with CIRA delegated names for the home makes this possible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8" name="" descr=""/>
          <p:cNvPicPr/>
          <p:nvPr/>
        </p:nvPicPr>
        <p:blipFill>
          <a:blip r:embed="rId7"/>
          <a:stretch/>
        </p:blipFill>
        <p:spPr>
          <a:xfrm>
            <a:off x="7776000" y="3816000"/>
            <a:ext cx="1490400" cy="1490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9" dur="indefinite" restart="never" nodeType="tmRoot">
          <p:childTnLst>
            <p:seq>
              <p:cTn id="9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619200" y="0"/>
            <a:ext cx="8179920" cy="101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New standards – MUD - Manufacturer Usage Description – RFC8520</a:t>
            </a:r>
            <a:br/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57240" y="4656960"/>
            <a:ext cx="545040" cy="27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CustomShape 3"/>
          <p:cNvSpPr/>
          <p:nvPr/>
        </p:nvSpPr>
        <p:spPr>
          <a:xfrm>
            <a:off x="766080" y="978120"/>
            <a:ext cx="7630560" cy="2338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252" name="Picture 5" descr=""/>
          <p:cNvPicPr/>
          <p:nvPr/>
        </p:nvPicPr>
        <p:blipFill>
          <a:blip r:embed="rId1"/>
          <a:stretch/>
        </p:blipFill>
        <p:spPr>
          <a:xfrm>
            <a:off x="887400" y="1106640"/>
            <a:ext cx="545040" cy="545040"/>
          </a:xfrm>
          <a:prstGeom prst="rect">
            <a:avLst/>
          </a:prstGeom>
          <a:ln>
            <a:noFill/>
          </a:ln>
        </p:spPr>
      </p:pic>
      <p:sp>
        <p:nvSpPr>
          <p:cNvPr id="253" name="CustomShape 4"/>
          <p:cNvSpPr/>
          <p:nvPr/>
        </p:nvSpPr>
        <p:spPr>
          <a:xfrm>
            <a:off x="1372680" y="1120320"/>
            <a:ext cx="6743520" cy="200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I’m an ACME water sensor 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	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-  MUD File at: </a:t>
            </a:r>
            <a:r>
              <a:rPr b="0" lang="en-CA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2"/>
              </a:rPr>
              <a:t>https://acme.corp/mud/ws1.0.json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FILE: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	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- I have WIFI &amp; apply the water sensor access policy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	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- I need to upgrade my firmware at </a:t>
            </a:r>
            <a:r>
              <a:rPr b="0" lang="en-CA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3"/>
              </a:rPr>
              <a:t>https://acme.corp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	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- Configure me at </a:t>
            </a:r>
            <a:r>
              <a:rPr b="0" lang="en-CA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4"/>
              </a:rPr>
              <a:t>https://myip/setup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	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- Alerts available at </a:t>
            </a:r>
            <a:r>
              <a:rPr b="0" lang="en-CA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5"/>
              </a:rPr>
              <a:t>https://myip/alerts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4" name="Picture 7" descr=""/>
          <p:cNvPicPr/>
          <p:nvPr/>
        </p:nvPicPr>
        <p:blipFill>
          <a:blip r:embed="rId6"/>
          <a:stretch/>
        </p:blipFill>
        <p:spPr>
          <a:xfrm>
            <a:off x="1064520" y="2831760"/>
            <a:ext cx="720720" cy="233280"/>
          </a:xfrm>
          <a:prstGeom prst="rect">
            <a:avLst/>
          </a:prstGeom>
          <a:ln>
            <a:noFill/>
          </a:ln>
        </p:spPr>
      </p:pic>
      <p:pic>
        <p:nvPicPr>
          <p:cNvPr id="255" name="Picture 8" descr=""/>
          <p:cNvPicPr/>
          <p:nvPr/>
        </p:nvPicPr>
        <p:blipFill>
          <a:blip r:embed="rId7"/>
          <a:stretch/>
        </p:blipFill>
        <p:spPr>
          <a:xfrm>
            <a:off x="1075680" y="2551680"/>
            <a:ext cx="715680" cy="233640"/>
          </a:xfrm>
          <a:prstGeom prst="rect">
            <a:avLst/>
          </a:prstGeom>
          <a:ln>
            <a:noFill/>
          </a:ln>
        </p:spPr>
      </p:pic>
      <p:pic>
        <p:nvPicPr>
          <p:cNvPr id="256" name="Picture 9" descr=""/>
          <p:cNvPicPr/>
          <p:nvPr/>
        </p:nvPicPr>
        <p:blipFill>
          <a:blip r:embed="rId8"/>
          <a:stretch/>
        </p:blipFill>
        <p:spPr>
          <a:xfrm>
            <a:off x="1075680" y="2265480"/>
            <a:ext cx="715680" cy="233640"/>
          </a:xfrm>
          <a:prstGeom prst="rect">
            <a:avLst/>
          </a:prstGeom>
          <a:ln>
            <a:noFill/>
          </a:ln>
        </p:spPr>
      </p:pic>
      <p:sp>
        <p:nvSpPr>
          <p:cNvPr id="257" name="CustomShape 5"/>
          <p:cNvSpPr/>
          <p:nvPr/>
        </p:nvSpPr>
        <p:spPr>
          <a:xfrm>
            <a:off x="1742040" y="3565800"/>
            <a:ext cx="7057080" cy="118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CA" sz="1800" spc="-1" strike="noStrike">
                <a:solidFill>
                  <a:srgbClr val="682d8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It would be nice </a:t>
            </a:r>
            <a:r>
              <a:rPr b="0" lang="en-CA" sz="1800" spc="-1" strike="noStrike">
                <a:solidFill>
                  <a:srgbClr val="682d8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if the IoT device could advertise it’s current firmware version and/or current MUD file URL via WIFI or network connection (DPP, DHCP, LLDP…) on order to setup correct security profile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57240" y="4656960"/>
            <a:ext cx="545040" cy="27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CustomShape 2"/>
          <p:cNvSpPr/>
          <p:nvPr/>
        </p:nvSpPr>
        <p:spPr>
          <a:xfrm>
            <a:off x="3116160" y="348840"/>
            <a:ext cx="1714680" cy="2908440"/>
          </a:xfrm>
          <a:prstGeom prst="roundRect">
            <a:avLst>
              <a:gd name="adj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60" name="CustomShape 3"/>
          <p:cNvSpPr/>
          <p:nvPr/>
        </p:nvSpPr>
        <p:spPr>
          <a:xfrm>
            <a:off x="3273480" y="2307240"/>
            <a:ext cx="1489680" cy="59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Controller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CustomShape 4"/>
          <p:cNvSpPr/>
          <p:nvPr/>
        </p:nvSpPr>
        <p:spPr>
          <a:xfrm>
            <a:off x="2391120" y="3576600"/>
            <a:ext cx="2111760" cy="1366200"/>
          </a:xfrm>
          <a:prstGeom prst="roundRect">
            <a:avLst>
              <a:gd name="adj" fmla="val 16667"/>
            </a:avLst>
          </a:prstGeom>
          <a:solidFill>
            <a:schemeClr val="accent3">
              <a:lumMod val="20000"/>
              <a:lumOff val="80000"/>
            </a:schemeClr>
          </a:solidFill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262" name="Picture 4" descr=""/>
          <p:cNvPicPr/>
          <p:nvPr/>
        </p:nvPicPr>
        <p:blipFill>
          <a:blip r:embed="rId1"/>
          <a:stretch/>
        </p:blipFill>
        <p:spPr>
          <a:xfrm>
            <a:off x="2618640" y="3677400"/>
            <a:ext cx="577080" cy="577080"/>
          </a:xfrm>
          <a:prstGeom prst="rect">
            <a:avLst/>
          </a:prstGeom>
          <a:ln>
            <a:noFill/>
          </a:ln>
        </p:spPr>
      </p:pic>
      <p:pic>
        <p:nvPicPr>
          <p:cNvPr id="263" name="Picture 7" descr=""/>
          <p:cNvPicPr/>
          <p:nvPr/>
        </p:nvPicPr>
        <p:blipFill>
          <a:blip r:embed="rId2"/>
          <a:stretch/>
        </p:blipFill>
        <p:spPr>
          <a:xfrm>
            <a:off x="3609000" y="3759120"/>
            <a:ext cx="645840" cy="645840"/>
          </a:xfrm>
          <a:prstGeom prst="rect">
            <a:avLst/>
          </a:prstGeom>
          <a:ln>
            <a:noFill/>
          </a:ln>
        </p:spPr>
      </p:pic>
      <p:sp>
        <p:nvSpPr>
          <p:cNvPr id="264" name="CustomShape 5"/>
          <p:cNvSpPr/>
          <p:nvPr/>
        </p:nvSpPr>
        <p:spPr>
          <a:xfrm>
            <a:off x="621000" y="3499200"/>
            <a:ext cx="1485360" cy="109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(1)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Scan MUD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QR code &amp;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send to MUD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Controller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(DHCP in future)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5" name="Picture 9" descr=""/>
          <p:cNvPicPr/>
          <p:nvPr/>
        </p:nvPicPr>
        <p:blipFill>
          <a:blip r:embed="rId3"/>
          <a:stretch/>
        </p:blipFill>
        <p:spPr>
          <a:xfrm>
            <a:off x="5728320" y="1212120"/>
            <a:ext cx="620280" cy="615960"/>
          </a:xfrm>
          <a:prstGeom prst="rect">
            <a:avLst/>
          </a:prstGeom>
          <a:ln>
            <a:noFill/>
          </a:ln>
        </p:spPr>
      </p:pic>
      <p:sp>
        <p:nvSpPr>
          <p:cNvPr id="266" name="CustomShape 6"/>
          <p:cNvSpPr/>
          <p:nvPr/>
        </p:nvSpPr>
        <p:spPr>
          <a:xfrm>
            <a:off x="5121360" y="739800"/>
            <a:ext cx="1796400" cy="51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CIRA SHG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Repository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CustomShape 7"/>
          <p:cNvSpPr/>
          <p:nvPr/>
        </p:nvSpPr>
        <p:spPr>
          <a:xfrm>
            <a:off x="657000" y="834480"/>
            <a:ext cx="805320" cy="1534320"/>
          </a:xfrm>
          <a:prstGeom prst="roundRect">
            <a:avLst>
              <a:gd name="adj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68" name="CustomShape 8"/>
          <p:cNvSpPr/>
          <p:nvPr/>
        </p:nvSpPr>
        <p:spPr>
          <a:xfrm>
            <a:off x="766800" y="1769760"/>
            <a:ext cx="601560" cy="51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SHG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App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CustomShape 9"/>
          <p:cNvSpPr/>
          <p:nvPr/>
        </p:nvSpPr>
        <p:spPr>
          <a:xfrm>
            <a:off x="1521000" y="2468160"/>
            <a:ext cx="858240" cy="114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b050"/>
            </a:solidFill>
            <a:round/>
            <a:tailEnd len="med" type="triangle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70" name="CustomShape 10"/>
          <p:cNvSpPr/>
          <p:nvPr/>
        </p:nvSpPr>
        <p:spPr>
          <a:xfrm>
            <a:off x="4832280" y="1608480"/>
            <a:ext cx="834840" cy="59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(2)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Send to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CIRA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CustomShape 11"/>
          <p:cNvSpPr/>
          <p:nvPr/>
        </p:nvSpPr>
        <p:spPr>
          <a:xfrm flipV="1">
            <a:off x="6523920" y="1534320"/>
            <a:ext cx="934920" cy="7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7030a0"/>
            </a:solidFill>
            <a:round/>
            <a:headEnd len="med" type="arrow" w="med"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72" name="CustomShape 12"/>
          <p:cNvSpPr/>
          <p:nvPr/>
        </p:nvSpPr>
        <p:spPr>
          <a:xfrm>
            <a:off x="6454800" y="1616040"/>
            <a:ext cx="1104480" cy="59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(2)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Get vendor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file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3" name="Picture 17" descr=""/>
          <p:cNvPicPr/>
          <p:nvPr/>
        </p:nvPicPr>
        <p:blipFill>
          <a:blip r:embed="rId4"/>
          <a:stretch/>
        </p:blipFill>
        <p:spPr>
          <a:xfrm>
            <a:off x="7605000" y="1195920"/>
            <a:ext cx="620280" cy="615960"/>
          </a:xfrm>
          <a:prstGeom prst="rect">
            <a:avLst/>
          </a:prstGeom>
          <a:ln>
            <a:noFill/>
          </a:ln>
        </p:spPr>
      </p:pic>
      <p:sp>
        <p:nvSpPr>
          <p:cNvPr id="274" name="CustomShape 13"/>
          <p:cNvSpPr/>
          <p:nvPr/>
        </p:nvSpPr>
        <p:spPr>
          <a:xfrm>
            <a:off x="7140960" y="632160"/>
            <a:ext cx="1363680" cy="72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ACME.CORP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Repository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CustomShape 14"/>
          <p:cNvSpPr/>
          <p:nvPr/>
        </p:nvSpPr>
        <p:spPr>
          <a:xfrm>
            <a:off x="3213720" y="594360"/>
            <a:ext cx="721800" cy="3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SHG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CustomShape 15"/>
          <p:cNvSpPr/>
          <p:nvPr/>
        </p:nvSpPr>
        <p:spPr>
          <a:xfrm flipH="1">
            <a:off x="1650960" y="1062720"/>
            <a:ext cx="1339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b050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77" name="CustomShape 16"/>
          <p:cNvSpPr/>
          <p:nvPr/>
        </p:nvSpPr>
        <p:spPr>
          <a:xfrm flipH="1" flipV="1">
            <a:off x="4866480" y="1514160"/>
            <a:ext cx="770760" cy="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7030a0"/>
            </a:solidFill>
            <a:round/>
            <a:headEnd len="med" type="arrow" w="med"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78" name="CustomShape 17"/>
          <p:cNvSpPr/>
          <p:nvPr/>
        </p:nvSpPr>
        <p:spPr>
          <a:xfrm>
            <a:off x="2770200" y="4480560"/>
            <a:ext cx="1372680" cy="4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ACME.CORP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IoT Water Sensor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CustomShape 18"/>
          <p:cNvSpPr/>
          <p:nvPr/>
        </p:nvSpPr>
        <p:spPr>
          <a:xfrm>
            <a:off x="2094480" y="708480"/>
            <a:ext cx="403560" cy="25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(1)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CustomShape 19"/>
          <p:cNvSpPr/>
          <p:nvPr/>
        </p:nvSpPr>
        <p:spPr>
          <a:xfrm>
            <a:off x="1650960" y="1327680"/>
            <a:ext cx="1311840" cy="8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2060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81" name="CustomShape 20"/>
          <p:cNvSpPr/>
          <p:nvPr/>
        </p:nvSpPr>
        <p:spPr>
          <a:xfrm flipH="1" flipV="1">
            <a:off x="1615680" y="1550160"/>
            <a:ext cx="1377000" cy="7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2060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82" name="CustomShape 21"/>
          <p:cNvSpPr/>
          <p:nvPr/>
        </p:nvSpPr>
        <p:spPr>
          <a:xfrm>
            <a:off x="1692000" y="1626840"/>
            <a:ext cx="1195920" cy="75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(3)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User accepts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provisioning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instructions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CustomShape 22"/>
          <p:cNvSpPr/>
          <p:nvPr/>
        </p:nvSpPr>
        <p:spPr>
          <a:xfrm>
            <a:off x="2399400" y="4215600"/>
            <a:ext cx="1069560" cy="2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QR Code</a:t>
            </a:r>
            <a:endParaRPr b="0" lang="en-CA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CustomShape 23"/>
          <p:cNvSpPr/>
          <p:nvPr/>
        </p:nvSpPr>
        <p:spPr>
          <a:xfrm>
            <a:off x="1496160" y="3134160"/>
            <a:ext cx="403560" cy="25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(1)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5" name="CustomShape 24"/>
          <p:cNvSpPr/>
          <p:nvPr/>
        </p:nvSpPr>
        <p:spPr>
          <a:xfrm flipH="1" flipV="1">
            <a:off x="3930840" y="3037320"/>
            <a:ext cx="6480" cy="554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c00000"/>
            </a:solidFill>
            <a:round/>
            <a:headEnd len="med" type="oval" w="med"/>
            <a:tailEnd len="med" type="oval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86" name="CustomShape 25"/>
          <p:cNvSpPr/>
          <p:nvPr/>
        </p:nvSpPr>
        <p:spPr>
          <a:xfrm>
            <a:off x="5074200" y="2709360"/>
            <a:ext cx="2476440" cy="226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(4)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IoT device added to network with specific network access controls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 u="sng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Network Access control: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Allow access to ACME.CORP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Allow to send alerts internally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Allow to be configured by app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Deny all other internet access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7" name="CustomShape 26"/>
          <p:cNvSpPr/>
          <p:nvPr/>
        </p:nvSpPr>
        <p:spPr>
          <a:xfrm>
            <a:off x="3952440" y="3236760"/>
            <a:ext cx="403560" cy="25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(4)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8" name="Picture 32" descr=""/>
          <p:cNvPicPr/>
          <p:nvPr/>
        </p:nvPicPr>
        <p:blipFill>
          <a:blip r:embed="rId5"/>
          <a:stretch/>
        </p:blipFill>
        <p:spPr>
          <a:xfrm>
            <a:off x="815400" y="886680"/>
            <a:ext cx="505080" cy="816840"/>
          </a:xfrm>
          <a:prstGeom prst="rect">
            <a:avLst/>
          </a:prstGeom>
          <a:ln>
            <a:noFill/>
          </a:ln>
        </p:spPr>
      </p:pic>
      <p:sp>
        <p:nvSpPr>
          <p:cNvPr id="289" name="CustomShape 27"/>
          <p:cNvSpPr/>
          <p:nvPr/>
        </p:nvSpPr>
        <p:spPr>
          <a:xfrm flipV="1">
            <a:off x="3789000" y="1763280"/>
            <a:ext cx="360" cy="484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290" name="Picture 35" descr=""/>
          <p:cNvPicPr/>
          <p:nvPr/>
        </p:nvPicPr>
        <p:blipFill>
          <a:blip r:embed="rId6"/>
          <a:stretch/>
        </p:blipFill>
        <p:spPr>
          <a:xfrm>
            <a:off x="4019400" y="358200"/>
            <a:ext cx="666000" cy="667800"/>
          </a:xfrm>
          <a:prstGeom prst="rect">
            <a:avLst/>
          </a:prstGeom>
          <a:ln>
            <a:noFill/>
          </a:ln>
        </p:spPr>
      </p:pic>
      <p:pic>
        <p:nvPicPr>
          <p:cNvPr id="291" name="Picture 36" descr=""/>
          <p:cNvPicPr/>
          <p:nvPr/>
        </p:nvPicPr>
        <p:blipFill>
          <a:blip r:embed="rId7"/>
          <a:stretch/>
        </p:blipFill>
        <p:spPr>
          <a:xfrm>
            <a:off x="4322520" y="751680"/>
            <a:ext cx="148680" cy="150120"/>
          </a:xfrm>
          <a:prstGeom prst="rect">
            <a:avLst/>
          </a:prstGeom>
          <a:ln>
            <a:noFill/>
          </a:ln>
        </p:spPr>
      </p:pic>
      <p:sp>
        <p:nvSpPr>
          <p:cNvPr id="292" name="CustomShape 28"/>
          <p:cNvSpPr/>
          <p:nvPr/>
        </p:nvSpPr>
        <p:spPr>
          <a:xfrm>
            <a:off x="4137480" y="1765440"/>
            <a:ext cx="360" cy="484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293" name="Picture 38" descr=""/>
          <p:cNvPicPr/>
          <p:nvPr/>
        </p:nvPicPr>
        <p:blipFill>
          <a:blip r:embed="rId8"/>
          <a:stretch/>
        </p:blipFill>
        <p:spPr>
          <a:xfrm>
            <a:off x="3489480" y="2504520"/>
            <a:ext cx="429840" cy="429840"/>
          </a:xfrm>
          <a:prstGeom prst="rect">
            <a:avLst/>
          </a:prstGeom>
          <a:ln>
            <a:noFill/>
          </a:ln>
        </p:spPr>
      </p:pic>
      <p:pic>
        <p:nvPicPr>
          <p:cNvPr id="294" name="Picture 39" descr=""/>
          <p:cNvPicPr/>
          <p:nvPr/>
        </p:nvPicPr>
        <p:blipFill>
          <a:blip r:embed="rId9"/>
          <a:stretch/>
        </p:blipFill>
        <p:spPr>
          <a:xfrm>
            <a:off x="5817600" y="1680840"/>
            <a:ext cx="411120" cy="358920"/>
          </a:xfrm>
          <a:prstGeom prst="rect">
            <a:avLst/>
          </a:prstGeom>
          <a:ln>
            <a:noFill/>
          </a:ln>
        </p:spPr>
      </p:pic>
      <p:pic>
        <p:nvPicPr>
          <p:cNvPr id="295" name="Picture 40" descr=""/>
          <p:cNvPicPr/>
          <p:nvPr/>
        </p:nvPicPr>
        <p:blipFill>
          <a:blip r:embed="rId10"/>
          <a:stretch/>
        </p:blipFill>
        <p:spPr>
          <a:xfrm>
            <a:off x="7696440" y="1662840"/>
            <a:ext cx="411120" cy="358920"/>
          </a:xfrm>
          <a:prstGeom prst="rect">
            <a:avLst/>
          </a:prstGeom>
          <a:ln>
            <a:noFill/>
          </a:ln>
        </p:spPr>
      </p:pic>
      <p:sp>
        <p:nvSpPr>
          <p:cNvPr id="296" name="CustomShape 29"/>
          <p:cNvSpPr/>
          <p:nvPr/>
        </p:nvSpPr>
        <p:spPr>
          <a:xfrm>
            <a:off x="3953880" y="2685960"/>
            <a:ext cx="820800" cy="2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CA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(IP Tables)</a:t>
            </a:r>
            <a:endParaRPr b="0" lang="en-CA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CustomShape 30"/>
          <p:cNvSpPr/>
          <p:nvPr/>
        </p:nvSpPr>
        <p:spPr>
          <a:xfrm>
            <a:off x="3233160" y="1064160"/>
            <a:ext cx="1489680" cy="59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Supervisor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98" name="Picture 43" descr=""/>
          <p:cNvPicPr/>
          <p:nvPr/>
        </p:nvPicPr>
        <p:blipFill>
          <a:blip r:embed="rId11"/>
          <a:stretch/>
        </p:blipFill>
        <p:spPr>
          <a:xfrm>
            <a:off x="3798360" y="1314000"/>
            <a:ext cx="411120" cy="35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3" dur="indefinite" restart="never" nodeType="tmRoot">
          <p:childTnLst>
            <p:seq>
              <p:cTn id="9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CustomShape 1"/>
          <p:cNvSpPr/>
          <p:nvPr/>
        </p:nvSpPr>
        <p:spPr>
          <a:xfrm>
            <a:off x="619200" y="0"/>
            <a:ext cx="8179920" cy="101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Simple user interface is key to this project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CustomShape 2"/>
          <p:cNvSpPr/>
          <p:nvPr/>
        </p:nvSpPr>
        <p:spPr>
          <a:xfrm>
            <a:off x="57240" y="4656960"/>
            <a:ext cx="545040" cy="27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01" name="Picture 4" descr=""/>
          <p:cNvPicPr/>
          <p:nvPr/>
        </p:nvPicPr>
        <p:blipFill>
          <a:blip r:embed="rId1"/>
          <a:stretch/>
        </p:blipFill>
        <p:spPr>
          <a:xfrm>
            <a:off x="7792560" y="2660400"/>
            <a:ext cx="1041840" cy="950760"/>
          </a:xfrm>
          <a:prstGeom prst="rect">
            <a:avLst/>
          </a:prstGeom>
          <a:ln>
            <a:noFill/>
          </a:ln>
        </p:spPr>
      </p:pic>
      <p:pic>
        <p:nvPicPr>
          <p:cNvPr id="302" name="Picture 5" descr=""/>
          <p:cNvPicPr/>
          <p:nvPr/>
        </p:nvPicPr>
        <p:blipFill>
          <a:blip r:embed="rId2"/>
          <a:srcRect l="24252" t="0" r="0" b="49946"/>
          <a:stretch/>
        </p:blipFill>
        <p:spPr>
          <a:xfrm>
            <a:off x="8196120" y="2461320"/>
            <a:ext cx="473040" cy="282600"/>
          </a:xfrm>
          <a:prstGeom prst="rect">
            <a:avLst/>
          </a:prstGeom>
          <a:ln>
            <a:noFill/>
          </a:ln>
        </p:spPr>
      </p:pic>
      <p:pic>
        <p:nvPicPr>
          <p:cNvPr id="303" name="Picture 6" descr=""/>
          <p:cNvPicPr/>
          <p:nvPr/>
        </p:nvPicPr>
        <p:blipFill>
          <a:blip r:embed="rId3"/>
          <a:stretch/>
        </p:blipFill>
        <p:spPr>
          <a:xfrm>
            <a:off x="526320" y="2317320"/>
            <a:ext cx="1184760" cy="1176840"/>
          </a:xfrm>
          <a:prstGeom prst="rect">
            <a:avLst/>
          </a:prstGeom>
          <a:ln>
            <a:noFill/>
          </a:ln>
        </p:spPr>
      </p:pic>
      <p:sp>
        <p:nvSpPr>
          <p:cNvPr id="304" name="CustomShape 3"/>
          <p:cNvSpPr/>
          <p:nvPr/>
        </p:nvSpPr>
        <p:spPr>
          <a:xfrm flipH="1">
            <a:off x="1640160" y="3181320"/>
            <a:ext cx="465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headEnd len="med" type="arrow" w="med"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305" name="CustomShape 4"/>
          <p:cNvSpPr/>
          <p:nvPr/>
        </p:nvSpPr>
        <p:spPr>
          <a:xfrm flipH="1">
            <a:off x="7743600" y="3181320"/>
            <a:ext cx="276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306" name="Picture 9" descr=""/>
          <p:cNvPicPr/>
          <p:nvPr/>
        </p:nvPicPr>
        <p:blipFill>
          <a:blip r:embed="rId4"/>
          <a:stretch/>
        </p:blipFill>
        <p:spPr>
          <a:xfrm>
            <a:off x="6264000" y="1924200"/>
            <a:ext cx="1404720" cy="2347200"/>
          </a:xfrm>
          <a:prstGeom prst="rect">
            <a:avLst/>
          </a:prstGeom>
          <a:ln>
            <a:noFill/>
          </a:ln>
        </p:spPr>
      </p:pic>
      <p:pic>
        <p:nvPicPr>
          <p:cNvPr id="307" name="Picture 10" descr=""/>
          <p:cNvPicPr/>
          <p:nvPr/>
        </p:nvPicPr>
        <p:blipFill>
          <a:blip r:embed="rId5"/>
          <a:stretch/>
        </p:blipFill>
        <p:spPr>
          <a:xfrm>
            <a:off x="2282760" y="1920600"/>
            <a:ext cx="1431720" cy="2392200"/>
          </a:xfrm>
          <a:prstGeom prst="rect">
            <a:avLst/>
          </a:prstGeom>
          <a:ln>
            <a:noFill/>
          </a:ln>
        </p:spPr>
      </p:pic>
      <p:pic>
        <p:nvPicPr>
          <p:cNvPr id="308" name="Picture 11" descr=""/>
          <p:cNvPicPr/>
          <p:nvPr/>
        </p:nvPicPr>
        <p:blipFill>
          <a:blip r:embed="rId6"/>
          <a:stretch/>
        </p:blipFill>
        <p:spPr>
          <a:xfrm>
            <a:off x="4264200" y="1920600"/>
            <a:ext cx="1478520" cy="2392200"/>
          </a:xfrm>
          <a:prstGeom prst="rect">
            <a:avLst/>
          </a:prstGeom>
          <a:ln>
            <a:noFill/>
          </a:ln>
        </p:spPr>
      </p:pic>
      <p:sp>
        <p:nvSpPr>
          <p:cNvPr id="309" name="CustomShape 5"/>
          <p:cNvSpPr/>
          <p:nvPr/>
        </p:nvSpPr>
        <p:spPr>
          <a:xfrm flipH="1">
            <a:off x="5810040" y="3181320"/>
            <a:ext cx="420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310" name="CustomShape 6"/>
          <p:cNvSpPr/>
          <p:nvPr/>
        </p:nvSpPr>
        <p:spPr>
          <a:xfrm flipH="1">
            <a:off x="3839040" y="3181320"/>
            <a:ext cx="420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311" name="Picture 14" descr=""/>
          <p:cNvPicPr/>
          <p:nvPr/>
        </p:nvPicPr>
        <p:blipFill>
          <a:blip r:embed="rId7"/>
          <a:stretch/>
        </p:blipFill>
        <p:spPr>
          <a:xfrm>
            <a:off x="1158840" y="3876120"/>
            <a:ext cx="718200" cy="234720"/>
          </a:xfrm>
          <a:prstGeom prst="rect">
            <a:avLst/>
          </a:prstGeom>
          <a:ln>
            <a:noFill/>
          </a:ln>
        </p:spPr>
      </p:pic>
      <p:pic>
        <p:nvPicPr>
          <p:cNvPr id="312" name="Picture 15" descr=""/>
          <p:cNvPicPr/>
          <p:nvPr/>
        </p:nvPicPr>
        <p:blipFill>
          <a:blip r:embed="rId8"/>
          <a:stretch/>
        </p:blipFill>
        <p:spPr>
          <a:xfrm>
            <a:off x="1161360" y="4194720"/>
            <a:ext cx="724320" cy="236520"/>
          </a:xfrm>
          <a:prstGeom prst="rect">
            <a:avLst/>
          </a:prstGeom>
          <a:ln>
            <a:noFill/>
          </a:ln>
        </p:spPr>
      </p:pic>
      <p:pic>
        <p:nvPicPr>
          <p:cNvPr id="313" name="Picture 16" descr=""/>
          <p:cNvPicPr/>
          <p:nvPr/>
        </p:nvPicPr>
        <p:blipFill>
          <a:blip r:embed="rId9"/>
          <a:stretch/>
        </p:blipFill>
        <p:spPr>
          <a:xfrm>
            <a:off x="1157400" y="3549240"/>
            <a:ext cx="715320" cy="233640"/>
          </a:xfrm>
          <a:prstGeom prst="rect">
            <a:avLst/>
          </a:prstGeom>
          <a:ln>
            <a:noFill/>
          </a:ln>
        </p:spPr>
      </p:pic>
      <p:pic>
        <p:nvPicPr>
          <p:cNvPr id="314" name="Picture 17" descr=""/>
          <p:cNvPicPr/>
          <p:nvPr/>
        </p:nvPicPr>
        <p:blipFill>
          <a:blip r:embed="rId10"/>
          <a:stretch/>
        </p:blipFill>
        <p:spPr>
          <a:xfrm>
            <a:off x="1088640" y="3049920"/>
            <a:ext cx="258840" cy="261000"/>
          </a:xfrm>
          <a:prstGeom prst="rect">
            <a:avLst/>
          </a:prstGeom>
          <a:ln>
            <a:noFill/>
          </a:ln>
        </p:spPr>
      </p:pic>
      <p:sp>
        <p:nvSpPr>
          <p:cNvPr id="315" name="CustomShape 7"/>
          <p:cNvSpPr/>
          <p:nvPr/>
        </p:nvSpPr>
        <p:spPr>
          <a:xfrm>
            <a:off x="2007720" y="927360"/>
            <a:ext cx="5711400" cy="39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Swipe UP, DOWN, LEFT and RIGHT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5" dur="indefinite" restart="never" nodeType="tmRoot">
          <p:childTnLst>
            <p:seq>
              <p:cTn id="9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CIRA-Template-2018-EN-16-9</Template>
  <TotalTime>6375</TotalTime>
  <Application>LibreOffice/5.2.7.2$Linux_X86_64 LibreOffice_project/20m0$Build-2</Application>
  <Words>2538</Words>
  <Paragraphs>504</Paragraphs>
  <Company>CIRA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2018-09-04T17:05:17Z</dcterms:created>
  <dc:creator>Alison Gareau</dc:creator>
  <dc:description/>
  <dc:language>en-CA</dc:language>
  <cp:lastModifiedBy/>
  <cp:lastPrinted>2018-02-21T18:19:23Z</cp:lastPrinted>
  <dcterms:modified xsi:type="dcterms:W3CDTF">2019-05-17T08:29:15Z</dcterms:modified>
  <cp:revision>96</cp:revision>
  <dc:subject/>
  <dc:title>Title of the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CIRA</vt:lpwstr>
  </property>
  <property fmtid="{D5CDD505-2E9C-101B-9397-08002B2CF9AE}" pid="4" name="ContentTypeId">
    <vt:lpwstr>0x0101009481EA04C553DE4B9F94AE9201B1B6BF02006E9FBBDC47BD634CBC0ACEA5D8B14E85</vt:lpwstr>
  </property>
  <property fmtid="{D5CDD505-2E9C-101B-9397-08002B2CF9AE}" pid="5" name="HiddenSlides">
    <vt:i4>0</vt:i4>
  </property>
  <property fmtid="{D5CDD505-2E9C-101B-9397-08002B2CF9AE}" pid="6" name="HyperlinksChanged">
    <vt:bool>0</vt:bool>
  </property>
  <property fmtid="{D5CDD505-2E9C-101B-9397-08002B2CF9AE}" pid="7" name="ItemRetentionFormula">
    <vt:lpwstr/>
  </property>
  <property fmtid="{D5CDD505-2E9C-101B-9397-08002B2CF9AE}" pid="8" name="LinksUpToDate">
    <vt:bool>0</vt:bool>
  </property>
  <property fmtid="{D5CDD505-2E9C-101B-9397-08002B2CF9AE}" pid="9" name="MMClips">
    <vt:i4>0</vt:i4>
  </property>
  <property fmtid="{D5CDD505-2E9C-101B-9397-08002B2CF9AE}" pid="10" name="Notes">
    <vt:i4>27</vt:i4>
  </property>
  <property fmtid="{D5CDD505-2E9C-101B-9397-08002B2CF9AE}" pid="11" name="PresentationFormat">
    <vt:lpwstr>On-screen Show (16:9)</vt:lpwstr>
  </property>
  <property fmtid="{D5CDD505-2E9C-101B-9397-08002B2CF9AE}" pid="12" name="ScaleCrop">
    <vt:bool>0</vt:bool>
  </property>
  <property fmtid="{D5CDD505-2E9C-101B-9397-08002B2CF9AE}" pid="13" name="ShareDoc">
    <vt:bool>0</vt:bool>
  </property>
  <property fmtid="{D5CDD505-2E9C-101B-9397-08002B2CF9AE}" pid="14" name="Slides">
    <vt:i4>40</vt:i4>
  </property>
  <property fmtid="{D5CDD505-2E9C-101B-9397-08002B2CF9AE}" pid="15" name="_dlc_DocIdItemGuid">
    <vt:lpwstr>16da088f-5de1-4147-a878-00652d62eb1c</vt:lpwstr>
  </property>
  <property fmtid="{D5CDD505-2E9C-101B-9397-08002B2CF9AE}" pid="16" name="_dlc_policyId">
    <vt:lpwstr/>
  </property>
</Properties>
</file>